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97" r:id="rId2"/>
    <p:sldMasterId id="2147483706" r:id="rId3"/>
  </p:sldMasterIdLst>
  <p:notesMasterIdLst>
    <p:notesMasterId r:id="rId48"/>
  </p:notesMasterIdLst>
  <p:handoutMasterIdLst>
    <p:handoutMasterId r:id="rId49"/>
  </p:handoutMasterIdLst>
  <p:sldIdLst>
    <p:sldId id="256" r:id="rId4"/>
    <p:sldId id="261" r:id="rId5"/>
    <p:sldId id="314" r:id="rId6"/>
    <p:sldId id="304" r:id="rId7"/>
    <p:sldId id="305" r:id="rId8"/>
    <p:sldId id="306" r:id="rId9"/>
    <p:sldId id="297" r:id="rId10"/>
    <p:sldId id="312" r:id="rId11"/>
    <p:sldId id="337" r:id="rId12"/>
    <p:sldId id="338" r:id="rId13"/>
    <p:sldId id="339" r:id="rId14"/>
    <p:sldId id="327" r:id="rId15"/>
    <p:sldId id="330" r:id="rId16"/>
    <p:sldId id="332" r:id="rId17"/>
    <p:sldId id="341" r:id="rId18"/>
    <p:sldId id="342" r:id="rId19"/>
    <p:sldId id="322" r:id="rId20"/>
    <p:sldId id="272" r:id="rId21"/>
    <p:sldId id="273" r:id="rId22"/>
    <p:sldId id="274" r:id="rId23"/>
    <p:sldId id="276" r:id="rId24"/>
    <p:sldId id="278" r:id="rId25"/>
    <p:sldId id="291" r:id="rId26"/>
    <p:sldId id="292" r:id="rId27"/>
    <p:sldId id="293" r:id="rId28"/>
    <p:sldId id="294" r:id="rId29"/>
    <p:sldId id="299" r:id="rId30"/>
    <p:sldId id="286" r:id="rId31"/>
    <p:sldId id="287" r:id="rId32"/>
    <p:sldId id="288" r:id="rId33"/>
    <p:sldId id="290"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Lst>
  <p:sldSz cx="14630400" cy="8229600"/>
  <p:notesSz cx="6858000" cy="91440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E64091-958E-9247-9B6D-84F748EDCF5E}">
          <p14:sldIdLst>
            <p14:sldId id="256"/>
            <p14:sldId id="261"/>
            <p14:sldId id="314"/>
            <p14:sldId id="304"/>
            <p14:sldId id="305"/>
            <p14:sldId id="306"/>
            <p14:sldId id="297"/>
            <p14:sldId id="312"/>
            <p14:sldId id="337"/>
            <p14:sldId id="338"/>
            <p14:sldId id="339"/>
            <p14:sldId id="327"/>
            <p14:sldId id="330"/>
            <p14:sldId id="332"/>
            <p14:sldId id="341"/>
            <p14:sldId id="342"/>
            <p14:sldId id="322"/>
            <p14:sldId id="272"/>
            <p14:sldId id="273"/>
            <p14:sldId id="274"/>
            <p14:sldId id="276"/>
            <p14:sldId id="278"/>
            <p14:sldId id="291"/>
            <p14:sldId id="292"/>
            <p14:sldId id="293"/>
            <p14:sldId id="294"/>
            <p14:sldId id="299"/>
            <p14:sldId id="286"/>
            <p14:sldId id="287"/>
            <p14:sldId id="288"/>
            <p14:sldId id="290"/>
            <p14:sldId id="343"/>
            <p14:sldId id="344"/>
            <p14:sldId id="345"/>
            <p14:sldId id="346"/>
            <p14:sldId id="347"/>
            <p14:sldId id="348"/>
            <p14:sldId id="349"/>
            <p14:sldId id="350"/>
            <p14:sldId id="351"/>
            <p14:sldId id="352"/>
            <p14:sldId id="353"/>
            <p14:sldId id="354"/>
            <p14:sldId id="355"/>
          </p14:sldIdLst>
        </p14:section>
      </p14:sectionLst>
    </p:ext>
    <p:ext uri="{EFAFB233-063F-42B5-8137-9DF3F51BA10A}">
      <p15:sldGuideLst xmlns:p15="http://schemas.microsoft.com/office/powerpoint/2012/main">
        <p15:guide id="1" orient="horz" pos="555">
          <p15:clr>
            <a:srgbClr val="A4A3A4"/>
          </p15:clr>
        </p15:guide>
        <p15:guide id="2" pos="8828">
          <p15:clr>
            <a:srgbClr val="A4A3A4"/>
          </p15:clr>
        </p15:guide>
        <p15:guide id="3" pos="316">
          <p15:clr>
            <a:srgbClr val="A4A3A4"/>
          </p15:clr>
        </p15:guide>
        <p15:guide id="4" pos="6110">
          <p15:clr>
            <a:srgbClr val="A4A3A4"/>
          </p15:clr>
        </p15:guide>
        <p15:guide id="5" pos="43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3"/>
    <a:srgbClr val="DDB8DC"/>
    <a:srgbClr val="427BBC"/>
    <a:srgbClr val="A7D68E"/>
    <a:srgbClr val="00AFD9"/>
    <a:srgbClr val="BB77C4"/>
    <a:srgbClr val="1174B8"/>
    <a:srgbClr val="39C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61"/>
    <p:restoredTop sz="89747"/>
  </p:normalViewPr>
  <p:slideViewPr>
    <p:cSldViewPr snapToGrid="0" snapToObjects="1" showGuides="1">
      <p:cViewPr varScale="1">
        <p:scale>
          <a:sx n="62" d="100"/>
          <a:sy n="62" d="100"/>
        </p:scale>
        <p:origin x="648" y="66"/>
      </p:cViewPr>
      <p:guideLst>
        <p:guide orient="horz" pos="555"/>
        <p:guide pos="8828"/>
        <p:guide pos="316"/>
        <p:guide pos="6110"/>
        <p:guide pos="4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04"/>
    </p:cViewPr>
  </p:sorterViewPr>
  <p:notesViewPr>
    <p:cSldViewPr snapToGrid="0" snapToObjects="1">
      <p:cViewPr varScale="1">
        <p:scale>
          <a:sx n="88" d="100"/>
          <a:sy n="88" d="100"/>
        </p:scale>
        <p:origin x="38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7F7061-80C1-604D-992A-05BBE7E346F4}" type="datetimeFigureOut">
              <a:rPr lang="en-US" smtClean="0"/>
              <a:t>11/29/2017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B3CBB4-F845-9F4B-A41F-7163A0321D6C}" type="slidenum">
              <a:rPr lang="en-US" smtClean="0"/>
              <a:t>‹#›</a:t>
            </a:fld>
            <a:endParaRPr lang="en-US" dirty="0"/>
          </a:p>
        </p:txBody>
      </p:sp>
    </p:spTree>
    <p:extLst>
      <p:ext uri="{BB962C8B-B14F-4D97-AF65-F5344CB8AC3E}">
        <p14:creationId xmlns:p14="http://schemas.microsoft.com/office/powerpoint/2010/main" val="44764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671FB-D8B8-0647-83B7-29925BB5E856}" type="datetimeFigureOut">
              <a:rPr lang="en-US" smtClean="0"/>
              <a:t>11/29/2017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8A2F8-54F1-AB4E-B8B5-B1130F7515F8}" type="slidenum">
              <a:rPr lang="en-US" smtClean="0"/>
              <a:t>‹#›</a:t>
            </a:fld>
            <a:endParaRPr lang="en-US" dirty="0"/>
          </a:p>
        </p:txBody>
      </p:sp>
    </p:spTree>
    <p:extLst>
      <p:ext uri="{BB962C8B-B14F-4D97-AF65-F5344CB8AC3E}">
        <p14:creationId xmlns:p14="http://schemas.microsoft.com/office/powerpoint/2010/main" val="43324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a:t>
            </a:fld>
            <a:endParaRPr lang="en-US" dirty="0"/>
          </a:p>
        </p:txBody>
      </p:sp>
    </p:spTree>
    <p:extLst>
      <p:ext uri="{BB962C8B-B14F-4D97-AF65-F5344CB8AC3E}">
        <p14:creationId xmlns:p14="http://schemas.microsoft.com/office/powerpoint/2010/main" val="1714790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24</a:t>
            </a:fld>
            <a:endParaRPr lang="en-US" dirty="0"/>
          </a:p>
        </p:txBody>
      </p:sp>
    </p:spTree>
    <p:extLst>
      <p:ext uri="{BB962C8B-B14F-4D97-AF65-F5344CB8AC3E}">
        <p14:creationId xmlns:p14="http://schemas.microsoft.com/office/powerpoint/2010/main" val="665389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top level view</a:t>
            </a:r>
            <a:r>
              <a:rPr lang="en-US" baseline="0" dirty="0"/>
              <a:t> is quite “lengthy” be sure to scroll down to display the remaining metrics</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26</a:t>
            </a:fld>
            <a:endParaRPr lang="en-US" dirty="0"/>
          </a:p>
        </p:txBody>
      </p:sp>
    </p:spTree>
    <p:extLst>
      <p:ext uri="{BB962C8B-B14F-4D97-AF65-F5344CB8AC3E}">
        <p14:creationId xmlns:p14="http://schemas.microsoft.com/office/powerpoint/2010/main" val="270615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29</a:t>
            </a:fld>
            <a:endParaRPr lang="en-US" dirty="0"/>
          </a:p>
        </p:txBody>
      </p:sp>
    </p:spTree>
    <p:extLst>
      <p:ext uri="{BB962C8B-B14F-4D97-AF65-F5344CB8AC3E}">
        <p14:creationId xmlns:p14="http://schemas.microsoft.com/office/powerpoint/2010/main" val="3662024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a:t>
            </a:r>
            <a:r>
              <a:rPr lang="en-US" baseline="0" dirty="0"/>
              <a:t> Container View </a:t>
            </a:r>
            <a:r>
              <a:rPr lang="en-US" baseline="0"/>
              <a:t>is sortabale </a:t>
            </a:r>
            <a:r>
              <a:rPr lang="en-US" baseline="0" dirty="0"/>
              <a:t>by container id, command etc.</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30</a:t>
            </a:fld>
            <a:endParaRPr lang="en-US" dirty="0"/>
          </a:p>
        </p:txBody>
      </p:sp>
    </p:spTree>
    <p:extLst>
      <p:ext uri="{BB962C8B-B14F-4D97-AF65-F5344CB8AC3E}">
        <p14:creationId xmlns:p14="http://schemas.microsoft.com/office/powerpoint/2010/main" val="3118550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view</a:t>
            </a:r>
            <a:r>
              <a:rPr lang="en-US" baseline="0" dirty="0"/>
              <a:t> of the </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31</a:t>
            </a:fld>
            <a:endParaRPr lang="en-US" dirty="0"/>
          </a:p>
        </p:txBody>
      </p:sp>
    </p:spTree>
    <p:extLst>
      <p:ext uri="{BB962C8B-B14F-4D97-AF65-F5344CB8AC3E}">
        <p14:creationId xmlns:p14="http://schemas.microsoft.com/office/powerpoint/2010/main" val="457151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a:t>
            </a:fld>
            <a:endParaRPr lang="en-US" dirty="0"/>
          </a:p>
        </p:txBody>
      </p:sp>
    </p:spTree>
    <p:extLst>
      <p:ext uri="{BB962C8B-B14F-4D97-AF65-F5344CB8AC3E}">
        <p14:creationId xmlns:p14="http://schemas.microsoft.com/office/powerpoint/2010/main" val="356258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3</a:t>
            </a:fld>
            <a:endParaRPr lang="en-US" dirty="0"/>
          </a:p>
        </p:txBody>
      </p:sp>
    </p:spTree>
    <p:extLst>
      <p:ext uri="{BB962C8B-B14F-4D97-AF65-F5344CB8AC3E}">
        <p14:creationId xmlns:p14="http://schemas.microsoft.com/office/powerpoint/2010/main" val="3459364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7</a:t>
            </a:fld>
            <a:endParaRPr lang="en-US" dirty="0"/>
          </a:p>
        </p:txBody>
      </p:sp>
    </p:spTree>
    <p:extLst>
      <p:ext uri="{BB962C8B-B14F-4D97-AF65-F5344CB8AC3E}">
        <p14:creationId xmlns:p14="http://schemas.microsoft.com/office/powerpoint/2010/main" val="1938128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233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1264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973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15</a:t>
            </a:fld>
            <a:endParaRPr lang="en-US"/>
          </a:p>
        </p:txBody>
      </p:sp>
    </p:spTree>
    <p:extLst>
      <p:ext uri="{BB962C8B-B14F-4D97-AF65-F5344CB8AC3E}">
        <p14:creationId xmlns:p14="http://schemas.microsoft.com/office/powerpoint/2010/main" val="659298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16</a:t>
            </a:fld>
            <a:endParaRPr lang="en-US"/>
          </a:p>
        </p:txBody>
      </p:sp>
    </p:spTree>
    <p:extLst>
      <p:ext uri="{BB962C8B-B14F-4D97-AF65-F5344CB8AC3E}">
        <p14:creationId xmlns:p14="http://schemas.microsoft.com/office/powerpoint/2010/main" val="2309182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5843" tIns="72922" rIns="145843" bIns="72922" rtlCol="0" anchor="ctr"/>
          <a:lstStyle/>
          <a:p>
            <a:pPr algn="ctr" defTabSz="728758"/>
            <a:endParaRPr lang="en-US" sz="2880" b="0" i="0" dirty="0">
              <a:solidFill>
                <a:srgbClr val="FFFFFF"/>
              </a:solidFill>
              <a:latin typeface="IBM Plex Sans Regular" charset="0"/>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406631" y="3441984"/>
            <a:ext cx="9496213" cy="1482275"/>
          </a:xfrm>
        </p:spPr>
        <p:txBody>
          <a:bodyPr anchor="b" anchorCtr="0">
            <a:noAutofit/>
          </a:bodyPr>
          <a:lstStyle>
            <a:lvl1pPr algn="l">
              <a:lnSpc>
                <a:spcPct val="85000"/>
              </a:lnSpc>
              <a:defRPr sz="544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06402" y="4951778"/>
            <a:ext cx="9509760" cy="1037014"/>
          </a:xfrm>
        </p:spPr>
        <p:txBody>
          <a:bodyPr tIns="0"/>
          <a:lstStyle>
            <a:lvl1pPr marL="0" indent="0" algn="l">
              <a:buNone/>
              <a:defRPr>
                <a:solidFill>
                  <a:schemeClr val="accent6"/>
                </a:solidFill>
              </a:defRPr>
            </a:lvl1pPr>
            <a:lvl2pPr marL="728758" indent="0" algn="ctr">
              <a:buNone/>
              <a:defRPr>
                <a:solidFill>
                  <a:schemeClr val="tx1">
                    <a:tint val="75000"/>
                  </a:schemeClr>
                </a:solidFill>
              </a:defRPr>
            </a:lvl2pPr>
            <a:lvl3pPr marL="1457856" indent="0" algn="ctr">
              <a:buNone/>
              <a:defRPr>
                <a:solidFill>
                  <a:schemeClr val="tx1">
                    <a:tint val="75000"/>
                  </a:schemeClr>
                </a:solidFill>
              </a:defRPr>
            </a:lvl3pPr>
            <a:lvl4pPr marL="2186726" indent="0" algn="ctr">
              <a:buNone/>
              <a:defRPr>
                <a:solidFill>
                  <a:schemeClr val="tx1">
                    <a:tint val="75000"/>
                  </a:schemeClr>
                </a:solidFill>
              </a:defRPr>
            </a:lvl4pPr>
            <a:lvl5pPr marL="2915710" indent="0" algn="ctr">
              <a:buNone/>
              <a:defRPr>
                <a:solidFill>
                  <a:schemeClr val="tx1">
                    <a:tint val="75000"/>
                  </a:schemeClr>
                </a:solidFill>
              </a:defRPr>
            </a:lvl5pPr>
            <a:lvl6pPr marL="3644467" indent="0" algn="ctr">
              <a:buNone/>
              <a:defRPr>
                <a:solidFill>
                  <a:schemeClr val="tx1">
                    <a:tint val="75000"/>
                  </a:schemeClr>
                </a:solidFill>
              </a:defRPr>
            </a:lvl6pPr>
            <a:lvl7pPr marL="4373266" indent="0" algn="ctr">
              <a:buNone/>
              <a:defRPr>
                <a:solidFill>
                  <a:schemeClr val="tx1">
                    <a:tint val="75000"/>
                  </a:schemeClr>
                </a:solidFill>
              </a:defRPr>
            </a:lvl7pPr>
            <a:lvl8pPr marL="5102269" indent="0" algn="ctr">
              <a:buNone/>
              <a:defRPr>
                <a:solidFill>
                  <a:schemeClr val="tx1">
                    <a:tint val="75000"/>
                  </a:schemeClr>
                </a:solidFill>
              </a:defRPr>
            </a:lvl8pPr>
            <a:lvl9pPr marL="5831171"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47445" y="0"/>
            <a:ext cx="4796502" cy="8229600"/>
          </a:xfrm>
          <a:prstGeom prst="rect">
            <a:avLst/>
          </a:prstGeom>
        </p:spPr>
      </p:pic>
      <p:pic>
        <p:nvPicPr>
          <p:cNvPr id="9" name="Picture 8" descr="ibm logo-white-rotat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05510" y="741849"/>
            <a:ext cx="393374" cy="1001685"/>
          </a:xfrm>
          <a:prstGeom prst="rect">
            <a:avLst/>
          </a:prstGeom>
        </p:spPr>
      </p:pic>
      <p:sp>
        <p:nvSpPr>
          <p:cNvPr id="13" name="TextBox 12"/>
          <p:cNvSpPr txBox="1"/>
          <p:nvPr userDrawn="1"/>
        </p:nvSpPr>
        <p:spPr>
          <a:xfrm>
            <a:off x="468944" y="7791346"/>
            <a:ext cx="4696614" cy="246221"/>
          </a:xfrm>
          <a:prstGeom prst="rect">
            <a:avLst/>
          </a:prstGeom>
          <a:noFill/>
        </p:spPr>
        <p:txBody>
          <a:bodyPr wrap="square" lIns="0" tIns="0" rIns="0" bIns="0" rtlCol="0">
            <a:spAutoFit/>
          </a:bodyPr>
          <a:lstStyle/>
          <a:p>
            <a:pPr defTabSz="728758"/>
            <a:r>
              <a:rPr lang="en-US" sz="1600" b="0" i="0" dirty="0">
                <a:solidFill>
                  <a:srgbClr val="325C80">
                    <a:lumMod val="60000"/>
                    <a:lumOff val="40000"/>
                  </a:srgbClr>
                </a:solidFill>
                <a:latin typeface="IBM Plex Sans Regular" charset="0"/>
              </a:rPr>
              <a:t>IBM Internal Only – Do not share with customers</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65470" y="966181"/>
            <a:ext cx="6385379" cy="206825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31520" y="7627621"/>
            <a:ext cx="3413760" cy="438150"/>
          </a:xfrm>
          <a:prstGeom prst="rect">
            <a:avLst/>
          </a:prstGeom>
        </p:spPr>
        <p:txBody>
          <a:bodyPr/>
          <a:lstStyle/>
          <a:p>
            <a:fld id="{291C0EA3-DC22-204D-96F9-FD71307C5508}" type="datetimeFigureOut">
              <a:rPr lang="en-US" smtClean="0"/>
              <a:t>11/29/2017</a:t>
            </a:fld>
            <a:endParaRPr lang="en-US" dirty="0"/>
          </a:p>
        </p:txBody>
      </p:sp>
      <p:sp>
        <p:nvSpPr>
          <p:cNvPr id="4" name="Footer Placeholder 3"/>
          <p:cNvSpPr>
            <a:spLocks noGrp="1"/>
          </p:cNvSpPr>
          <p:nvPr>
            <p:ph type="ftr" sz="quarter" idx="11"/>
          </p:nvPr>
        </p:nvSpPr>
        <p:spPr>
          <a:xfrm>
            <a:off x="4998720" y="7627621"/>
            <a:ext cx="4632960" cy="438150"/>
          </a:xfrm>
          <a:prstGeom prst="rect">
            <a:avLst/>
          </a:prstGeom>
        </p:spPr>
        <p:txBody>
          <a:bodyPr/>
          <a:lstStyle/>
          <a:p>
            <a:endParaRPr lang="en-US" dirty="0"/>
          </a:p>
        </p:txBody>
      </p:sp>
      <p:sp>
        <p:nvSpPr>
          <p:cNvPr id="5" name="Slide Number Placeholder 4"/>
          <p:cNvSpPr>
            <a:spLocks noGrp="1"/>
          </p:cNvSpPr>
          <p:nvPr>
            <p:ph type="sldNum" sz="quarter" idx="12"/>
          </p:nvPr>
        </p:nvSpPr>
        <p:spPr>
          <a:xfrm>
            <a:off x="10485120" y="7627621"/>
            <a:ext cx="3413760" cy="438150"/>
          </a:xfrm>
          <a:prstGeom prst="rect">
            <a:avLst/>
          </a:prstGeom>
        </p:spPr>
        <p:txBody>
          <a:bodyPr/>
          <a:lstStyle/>
          <a:p>
            <a:fld id="{0EEE86FC-2FB5-5046-AEAE-43435FBBD983}" type="slidenum">
              <a:rPr lang="en-US" smtClean="0"/>
              <a:t>‹#›</a:t>
            </a:fld>
            <a:endParaRPr lang="en-US" dirty="0"/>
          </a:p>
        </p:txBody>
      </p:sp>
    </p:spTree>
    <p:extLst>
      <p:ext uri="{BB962C8B-B14F-4D97-AF65-F5344CB8AC3E}">
        <p14:creationId xmlns:p14="http://schemas.microsoft.com/office/powerpoint/2010/main" val="375905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8D360-C506-41AD-A4CD-4709BF265772}"/>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he-IL"/>
          </a:p>
        </p:txBody>
      </p:sp>
      <p:sp>
        <p:nvSpPr>
          <p:cNvPr id="3" name="Subtitle 2">
            <a:extLst>
              <a:ext uri="{FF2B5EF4-FFF2-40B4-BE49-F238E27FC236}">
                <a16:creationId xmlns:a16="http://schemas.microsoft.com/office/drawing/2014/main" id="{99749FD3-D767-4605-B0C1-035CD2606AC5}"/>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7D911ABE-487E-4884-9FF3-47A3A74B5FEB}"/>
              </a:ext>
            </a:extLst>
          </p:cNvPr>
          <p:cNvSpPr>
            <a:spLocks noGrp="1"/>
          </p:cNvSpPr>
          <p:nvPr>
            <p:ph type="dt" sz="half" idx="10"/>
          </p:nvPr>
        </p:nvSpPr>
        <p:spPr/>
        <p:txBody>
          <a:bodyPr/>
          <a:lstStyle/>
          <a:p>
            <a:fld id="{D4ABE541-74D6-415F-AB82-A56BF7E5BAB0}" type="datetimeFigureOut">
              <a:rPr lang="he-IL" smtClean="0"/>
              <a:t>י"א/כסלו/תשע"ח</a:t>
            </a:fld>
            <a:endParaRPr lang="he-IL"/>
          </a:p>
        </p:txBody>
      </p:sp>
      <p:sp>
        <p:nvSpPr>
          <p:cNvPr id="5" name="Footer Placeholder 4">
            <a:extLst>
              <a:ext uri="{FF2B5EF4-FFF2-40B4-BE49-F238E27FC236}">
                <a16:creationId xmlns:a16="http://schemas.microsoft.com/office/drawing/2014/main" id="{26300B28-11E7-447F-9372-A7114D02338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DC8E614-F399-417A-AA67-6FCC7B503FE7}"/>
              </a:ext>
            </a:extLst>
          </p:cNvPr>
          <p:cNvSpPr>
            <a:spLocks noGrp="1"/>
          </p:cNvSpPr>
          <p:nvPr>
            <p:ph type="sldNum" sz="quarter" idx="12"/>
          </p:nvPr>
        </p:nvSpPr>
        <p:spPr/>
        <p:txBody>
          <a:bodyPr/>
          <a:lstStyle/>
          <a:p>
            <a:fld id="{A5D96251-4819-4523-BDFF-F1F05912985A}" type="slidenum">
              <a:rPr lang="he-IL" smtClean="0"/>
              <a:t>‹#›</a:t>
            </a:fld>
            <a:endParaRPr lang="he-IL"/>
          </a:p>
        </p:txBody>
      </p:sp>
    </p:spTree>
    <p:extLst>
      <p:ext uri="{BB962C8B-B14F-4D97-AF65-F5344CB8AC3E}">
        <p14:creationId xmlns:p14="http://schemas.microsoft.com/office/powerpoint/2010/main" val="155630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51760" y="5356835"/>
            <a:ext cx="10972800" cy="1969789"/>
          </a:xfrm>
        </p:spPr>
        <p:txBody>
          <a:bodyPr wrap="none" anchor="t">
            <a:normAutofit/>
          </a:bodyPr>
          <a:lstStyle>
            <a:lvl1pPr algn="r">
              <a:defRPr sz="11520" b="0" spc="-36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651758" y="4433313"/>
            <a:ext cx="10972800" cy="904830"/>
          </a:xfrm>
        </p:spPr>
        <p:txBody>
          <a:bodyPr anchor="b">
            <a:normAutofit/>
          </a:bodyPr>
          <a:lstStyle>
            <a:lvl1pPr marL="0" indent="0" algn="r">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7102" indent="0" algn="ctr">
              <a:buNone/>
              <a:defRPr sz="2400"/>
            </a:lvl2pPr>
            <a:lvl3pPr marL="1094370" indent="0" algn="ctr">
              <a:buNone/>
              <a:defRPr sz="2240"/>
            </a:lvl3pPr>
            <a:lvl4pPr marL="1641555" indent="0" algn="ctr">
              <a:buNone/>
              <a:defRPr sz="1920"/>
            </a:lvl4pPr>
            <a:lvl5pPr marL="2188739" indent="0" algn="ctr">
              <a:buNone/>
              <a:defRPr sz="1920"/>
            </a:lvl5pPr>
            <a:lvl6pPr marL="2736008" indent="0" algn="ctr">
              <a:buNone/>
              <a:defRPr sz="1920"/>
            </a:lvl6pPr>
            <a:lvl7pPr marL="3283107" indent="0" algn="ctr">
              <a:buNone/>
              <a:defRPr sz="1920"/>
            </a:lvl7pPr>
            <a:lvl8pPr marL="3830208" indent="0" algn="ctr">
              <a:buNone/>
              <a:defRPr sz="1920"/>
            </a:lvl8pPr>
            <a:lvl9pPr marL="4377310" indent="0" algn="ctr">
              <a:buNone/>
              <a:defRPr sz="192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080550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29896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1025438" y="5356835"/>
            <a:ext cx="10972800" cy="1969789"/>
          </a:xfrm>
        </p:spPr>
        <p:txBody>
          <a:bodyPr wrap="none" anchor="t">
            <a:normAutofit/>
          </a:bodyPr>
          <a:lstStyle>
            <a:lvl1pPr algn="l">
              <a:defRPr sz="11520" b="0" spc="-36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1025438" y="4432415"/>
            <a:ext cx="10972800" cy="904830"/>
          </a:xfrm>
        </p:spPr>
        <p:txBody>
          <a:bodyPr anchor="b">
            <a:normAutofit/>
          </a:bodyPr>
          <a:lstStyle>
            <a:lvl1pPr marL="0" indent="0" algn="l">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7102" indent="0" algn="ctr">
              <a:buNone/>
              <a:defRPr sz="2400"/>
            </a:lvl2pPr>
            <a:lvl3pPr marL="1094370" indent="0" algn="ctr">
              <a:buNone/>
              <a:defRPr sz="2240"/>
            </a:lvl3pPr>
            <a:lvl4pPr marL="1641555" indent="0" algn="ctr">
              <a:buNone/>
              <a:defRPr sz="1920"/>
            </a:lvl4pPr>
            <a:lvl5pPr marL="2188739" indent="0" algn="ctr">
              <a:buNone/>
              <a:defRPr sz="1920"/>
            </a:lvl5pPr>
            <a:lvl6pPr marL="2736008" indent="0" algn="ctr">
              <a:buNone/>
              <a:defRPr sz="1920"/>
            </a:lvl6pPr>
            <a:lvl7pPr marL="3283107" indent="0" algn="ctr">
              <a:buNone/>
              <a:defRPr sz="1920"/>
            </a:lvl7pPr>
            <a:lvl8pPr marL="3830208" indent="0" algn="ctr">
              <a:buNone/>
              <a:defRPr sz="1920"/>
            </a:lvl8pPr>
            <a:lvl9pPr marL="437731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936245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44000" y="2190751"/>
            <a:ext cx="6030259"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83808" y="2190751"/>
            <a:ext cx="6040752"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1378908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1"/>
            <a:ext cx="12618720" cy="15906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44000" y="2017395"/>
            <a:ext cx="6030259" cy="988694"/>
          </a:xfrm>
        </p:spPr>
        <p:txBody>
          <a:bodyPr anchor="b"/>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4" name="Content Placeholder 3"/>
          <p:cNvSpPr>
            <a:spLocks noGrp="1"/>
          </p:cNvSpPr>
          <p:nvPr>
            <p:ph sz="half" idx="2"/>
          </p:nvPr>
        </p:nvSpPr>
        <p:spPr>
          <a:xfrm>
            <a:off x="1344000" y="3006090"/>
            <a:ext cx="603025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83812" y="2017395"/>
            <a:ext cx="6042658" cy="988694"/>
          </a:xfrm>
        </p:spPr>
        <p:txBody>
          <a:bodyPr vert="horz" lIns="68420" tIns="34289" rIns="68420" bIns="34289" rtlCol="0" anchor="b">
            <a:norm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7583812" y="3006090"/>
            <a:ext cx="604265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389126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042730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3" name="Footer Placeholder 2"/>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4" name="Slide Number Placeholder 3"/>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794061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5083"/>
            <a:ext cx="7406640" cy="584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44172" y="2468884"/>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937919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5" name="Content Placeholder 4"/>
          <p:cNvSpPr>
            <a:spLocks noGrp="1"/>
          </p:cNvSpPr>
          <p:nvPr>
            <p:ph sz="quarter" idx="11"/>
          </p:nvPr>
        </p:nvSpPr>
        <p:spPr>
          <a:xfrm>
            <a:off x="468946" y="1443707"/>
            <a:ext cx="13064176" cy="6096082"/>
          </a:xfrm>
        </p:spPr>
        <p:txBody>
          <a:bodyPr/>
          <a:lstStyle>
            <a:lvl2pPr marL="635237" indent="-253078">
              <a:buClr>
                <a:schemeClr val="tx1"/>
              </a:buClr>
              <a:buSzPct val="90000"/>
              <a:buFont typeface=".AppleSystemUIFont" charset="-120"/>
              <a:buChar char="–"/>
              <a:defRPr/>
            </a:lvl2pPr>
            <a:lvl3pPr marL="946506" indent="-275939">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686008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5083"/>
            <a:ext cx="7406640" cy="5848350"/>
          </a:xfrm>
        </p:spPr>
        <p:txBody>
          <a:bodyPr anchor="t"/>
          <a:lstStyle>
            <a:lvl1pPr marL="0" indent="0">
              <a:buNone/>
              <a:defRPr sz="3840"/>
            </a:lvl1pPr>
            <a:lvl2pPr marL="547102" indent="0">
              <a:buNone/>
              <a:defRPr sz="3360"/>
            </a:lvl2pPr>
            <a:lvl3pPr marL="1094370" indent="0">
              <a:buNone/>
              <a:defRPr sz="2880"/>
            </a:lvl3pPr>
            <a:lvl4pPr marL="1641555" indent="0">
              <a:buNone/>
              <a:defRPr sz="2400"/>
            </a:lvl4pPr>
            <a:lvl5pPr marL="2188739" indent="0">
              <a:buNone/>
              <a:defRPr sz="2400"/>
            </a:lvl5pPr>
            <a:lvl6pPr marL="2736008" indent="0">
              <a:buNone/>
              <a:defRPr sz="2400"/>
            </a:lvl6pPr>
            <a:lvl7pPr marL="3283107" indent="0">
              <a:buNone/>
              <a:defRPr sz="2400"/>
            </a:lvl7pPr>
            <a:lvl8pPr marL="3830208" indent="0">
              <a:buNone/>
              <a:defRPr sz="2400"/>
            </a:lvl8pPr>
            <a:lvl9pPr marL="437731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44172" y="2468884"/>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344031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240592"/>
            <a:ext cx="12618720" cy="983226"/>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07746" y="1185082"/>
            <a:ext cx="12618720" cy="4055682"/>
          </a:xfrm>
        </p:spPr>
        <p:txBody>
          <a:bodyPr anchor="t"/>
          <a:lstStyle>
            <a:lvl1pPr marL="0" indent="0">
              <a:buNone/>
              <a:defRPr sz="3840"/>
            </a:lvl1pPr>
            <a:lvl2pPr marL="547102" indent="0">
              <a:buNone/>
              <a:defRPr sz="3360"/>
            </a:lvl2pPr>
            <a:lvl3pPr marL="1094370" indent="0">
              <a:buNone/>
              <a:defRPr sz="2880"/>
            </a:lvl3pPr>
            <a:lvl4pPr marL="1641555" indent="0">
              <a:buNone/>
              <a:defRPr sz="2400"/>
            </a:lvl4pPr>
            <a:lvl5pPr marL="2188739" indent="0">
              <a:buNone/>
              <a:defRPr sz="2400"/>
            </a:lvl5pPr>
            <a:lvl6pPr marL="2736008" indent="0">
              <a:buNone/>
              <a:defRPr sz="2400"/>
            </a:lvl6pPr>
            <a:lvl7pPr marL="3283107" indent="0">
              <a:buNone/>
              <a:defRPr sz="2400"/>
            </a:lvl7pPr>
            <a:lvl8pPr marL="3830208" indent="0">
              <a:buNone/>
              <a:defRPr sz="2400"/>
            </a:lvl8pPr>
            <a:lvl9pPr marL="437731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50" y="6223819"/>
            <a:ext cx="12616814" cy="81896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416472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07750" y="5387282"/>
            <a:ext cx="12616814" cy="1802192"/>
          </a:xfrm>
        </p:spPr>
        <p:txBody>
          <a:bodyPr anchor="ctr"/>
          <a:lstStyle>
            <a:lvl1pPr marL="0" indent="0">
              <a:buNone/>
              <a:defRPr sz="192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658415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438150"/>
            <a:ext cx="11163302" cy="3591485"/>
          </a:xfrm>
        </p:spPr>
        <p:txBody>
          <a:bodyPr anchor="ctr"/>
          <a:lstStyle>
            <a:lvl1pPr>
              <a:defRPr sz="5280"/>
            </a:lvl1pPr>
          </a:lstStyle>
          <a:p>
            <a:r>
              <a:rPr lang="en-US"/>
              <a:t>Click to edit Master title style</a:t>
            </a:r>
            <a:endParaRPr lang="en-US" dirty="0"/>
          </a:p>
        </p:txBody>
      </p:sp>
      <p:sp>
        <p:nvSpPr>
          <p:cNvPr id="12" name="Text Placeholder 3"/>
          <p:cNvSpPr>
            <a:spLocks noGrp="1"/>
          </p:cNvSpPr>
          <p:nvPr>
            <p:ph type="body" sz="half" idx="13"/>
          </p:nvPr>
        </p:nvSpPr>
        <p:spPr>
          <a:xfrm>
            <a:off x="2064775" y="4038669"/>
            <a:ext cx="10502758" cy="658762"/>
          </a:xfrm>
        </p:spPr>
        <p:txBody>
          <a:bodyPr anchor="t">
            <a:normAutofit/>
          </a:bodyPr>
          <a:lstStyle>
            <a:lvl1pPr marL="0" indent="0">
              <a:buNone/>
              <a:defRPr sz="176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4" name="Text Placeholder 3"/>
          <p:cNvSpPr>
            <a:spLocks noGrp="1"/>
          </p:cNvSpPr>
          <p:nvPr>
            <p:ph type="body" sz="half" idx="2"/>
          </p:nvPr>
        </p:nvSpPr>
        <p:spPr>
          <a:xfrm>
            <a:off x="1005840" y="5402075"/>
            <a:ext cx="12614909" cy="1787395"/>
          </a:xfrm>
        </p:spPr>
        <p:txBody>
          <a:bodyPr anchor="ctr">
            <a:normAutofit/>
          </a:bodyPr>
          <a:lstStyle>
            <a:lvl1pPr marL="0" indent="0">
              <a:buNone/>
              <a:defRPr sz="192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9" name="TextBox 8"/>
          <p:cNvSpPr txBox="1"/>
          <p:nvPr/>
        </p:nvSpPr>
        <p:spPr>
          <a:xfrm>
            <a:off x="1333253" y="944189"/>
            <a:ext cx="731520" cy="701731"/>
          </a:xfrm>
          <a:prstGeom prst="rect">
            <a:avLst/>
          </a:prstGeom>
        </p:spPr>
        <p:txBody>
          <a:bodyPr vert="horz" lIns="109472" tIns="54862" rIns="109472" bIns="5486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547102"/>
            <a:r>
              <a:rPr lang="en-US" sz="9600" dirty="0">
                <a:solidFill>
                  <a:prstClr val="white"/>
                </a:solidFill>
                <a:effectLst/>
                <a:latin typeface="Corbel"/>
              </a:rPr>
              <a:t>“</a:t>
            </a:r>
          </a:p>
        </p:txBody>
      </p:sp>
      <p:sp>
        <p:nvSpPr>
          <p:cNvPr id="10" name="TextBox 9"/>
          <p:cNvSpPr txBox="1"/>
          <p:nvPr/>
        </p:nvSpPr>
        <p:spPr>
          <a:xfrm>
            <a:off x="12525374" y="3291840"/>
            <a:ext cx="731520" cy="701731"/>
          </a:xfrm>
          <a:prstGeom prst="rect">
            <a:avLst/>
          </a:prstGeom>
        </p:spPr>
        <p:txBody>
          <a:bodyPr vert="horz" lIns="109472" tIns="54862" rIns="109472" bIns="5486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547102"/>
            <a:r>
              <a:rPr lang="en-US" sz="9600" dirty="0">
                <a:solidFill>
                  <a:prstClr val="white"/>
                </a:solidFill>
                <a:effectLst/>
                <a:latin typeface="Corbel"/>
              </a:rPr>
              <a:t>”</a:t>
            </a:r>
          </a:p>
        </p:txBody>
      </p:sp>
    </p:spTree>
    <p:extLst>
      <p:ext uri="{BB962C8B-B14F-4D97-AF65-F5344CB8AC3E}">
        <p14:creationId xmlns:p14="http://schemas.microsoft.com/office/powerpoint/2010/main" val="1193221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07746" y="2792363"/>
            <a:ext cx="12618720" cy="3014202"/>
          </a:xfrm>
        </p:spPr>
        <p:txBody>
          <a:bodyPr anchor="b">
            <a:normAutofit/>
          </a:bodyPr>
          <a:lstStyle>
            <a:lvl1pPr>
              <a:defRPr sz="6560"/>
            </a:lvl1pPr>
          </a:lstStyle>
          <a:p>
            <a:r>
              <a:rPr lang="en-US"/>
              <a:t>Click to edit Master title style</a:t>
            </a:r>
            <a:endParaRPr lang="en-US" dirty="0"/>
          </a:p>
        </p:txBody>
      </p:sp>
      <p:sp>
        <p:nvSpPr>
          <p:cNvPr id="4" name="Text Placeholder 3"/>
          <p:cNvSpPr>
            <a:spLocks noGrp="1"/>
          </p:cNvSpPr>
          <p:nvPr>
            <p:ph type="body" sz="half" idx="2"/>
          </p:nvPr>
        </p:nvSpPr>
        <p:spPr>
          <a:xfrm>
            <a:off x="1007750" y="5820700"/>
            <a:ext cx="12616814" cy="1368773"/>
          </a:xfrm>
        </p:spPr>
        <p:txBody>
          <a:bodyPr anchor="t"/>
          <a:lstStyle>
            <a:lvl1pPr marL="0" indent="0">
              <a:buNone/>
              <a:defRPr sz="192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924774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05840" y="438151"/>
            <a:ext cx="12618720" cy="1590675"/>
          </a:xfrm>
        </p:spPr>
        <p:txBody>
          <a:bodyPr/>
          <a:lstStyle/>
          <a:p>
            <a:r>
              <a:rPr lang="en-US"/>
              <a:t>Click to edit Master title style</a:t>
            </a:r>
            <a:endParaRPr lang="en-US" dirty="0"/>
          </a:p>
        </p:txBody>
      </p:sp>
      <p:sp>
        <p:nvSpPr>
          <p:cNvPr id="7" name="Text Placeholder 2"/>
          <p:cNvSpPr>
            <a:spLocks noGrp="1"/>
          </p:cNvSpPr>
          <p:nvPr>
            <p:ph type="body" idx="1"/>
          </p:nvPr>
        </p:nvSpPr>
        <p:spPr>
          <a:xfrm>
            <a:off x="1604738" y="2263311"/>
            <a:ext cx="3536240" cy="691515"/>
          </a:xfrm>
        </p:spPr>
        <p:txBody>
          <a:bodyPr anchor="b">
            <a:noAutofit/>
          </a:bodyPr>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628329" y="3086099"/>
            <a:ext cx="3512821" cy="4307206"/>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9" name="Text Placeholder 4"/>
          <p:cNvSpPr>
            <a:spLocks noGrp="1"/>
          </p:cNvSpPr>
          <p:nvPr>
            <p:ph type="body" sz="quarter" idx="3"/>
          </p:nvPr>
        </p:nvSpPr>
        <p:spPr>
          <a:xfrm>
            <a:off x="5505765" y="2263311"/>
            <a:ext cx="3523490" cy="691515"/>
          </a:xfrm>
        </p:spPr>
        <p:txBody>
          <a:bodyPr vert="horz" lIns="68420" tIns="34289" rIns="68420" bIns="34289" rtlCol="0" anchor="b">
            <a:no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5492929" y="3086099"/>
            <a:ext cx="3536154" cy="4307206"/>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11" name="Text Placeholder 4"/>
          <p:cNvSpPr>
            <a:spLocks noGrp="1"/>
          </p:cNvSpPr>
          <p:nvPr>
            <p:ph type="body" sz="quarter" idx="13"/>
          </p:nvPr>
        </p:nvSpPr>
        <p:spPr>
          <a:xfrm>
            <a:off x="9395015" y="2263311"/>
            <a:ext cx="3518536" cy="691515"/>
          </a:xfrm>
        </p:spPr>
        <p:txBody>
          <a:bodyPr vert="horz" lIns="68420" tIns="34289" rIns="68420" bIns="34289" rtlCol="0" anchor="b">
            <a:noAutofit/>
          </a:bodyPr>
          <a:lstStyle>
            <a:lvl1pPr>
              <a:buNone/>
              <a:defRPr lang="en-US" sz="288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9395015" y="3086099"/>
            <a:ext cx="3518536" cy="4307206"/>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331934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05840" y="438151"/>
            <a:ext cx="12618720" cy="159067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598502" y="5157175"/>
            <a:ext cx="3528061" cy="691515"/>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598502" y="2707626"/>
            <a:ext cx="3528061"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7102" indent="0">
              <a:buNone/>
              <a:defRPr sz="1920"/>
            </a:lvl2pPr>
            <a:lvl3pPr marL="1094370" indent="0">
              <a:buNone/>
              <a:defRPr sz="1920"/>
            </a:lvl3pPr>
            <a:lvl4pPr marL="1641555" indent="0">
              <a:buNone/>
              <a:defRPr sz="1920"/>
            </a:lvl4pPr>
            <a:lvl5pPr marL="2188739" indent="0">
              <a:buNone/>
              <a:defRPr sz="1920"/>
            </a:lvl5pPr>
            <a:lvl6pPr marL="2736008" indent="0">
              <a:buNone/>
              <a:defRPr sz="1920"/>
            </a:lvl6pPr>
            <a:lvl7pPr marL="3283107" indent="0">
              <a:buNone/>
              <a:defRPr sz="1920"/>
            </a:lvl7pPr>
            <a:lvl8pPr marL="3830208" indent="0">
              <a:buNone/>
              <a:defRPr sz="1920"/>
            </a:lvl8pPr>
            <a:lvl9pPr marL="437731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598502" y="5848522"/>
            <a:ext cx="3528061" cy="791027"/>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22" name="Text Placeholder 4"/>
          <p:cNvSpPr>
            <a:spLocks noGrp="1"/>
          </p:cNvSpPr>
          <p:nvPr>
            <p:ph type="body" sz="quarter" idx="3"/>
          </p:nvPr>
        </p:nvSpPr>
        <p:spPr>
          <a:xfrm>
            <a:off x="5482800" y="5157175"/>
            <a:ext cx="3516630" cy="691515"/>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5" y="2707626"/>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7102" indent="0">
              <a:buNone/>
              <a:defRPr sz="1920"/>
            </a:lvl2pPr>
            <a:lvl3pPr marL="1094370" indent="0">
              <a:buNone/>
              <a:defRPr sz="1920"/>
            </a:lvl3pPr>
            <a:lvl4pPr marL="1641555" indent="0">
              <a:buNone/>
              <a:defRPr sz="1920"/>
            </a:lvl4pPr>
            <a:lvl5pPr marL="2188739" indent="0">
              <a:buNone/>
              <a:defRPr sz="1920"/>
            </a:lvl5pPr>
            <a:lvl6pPr marL="2736008" indent="0">
              <a:buNone/>
              <a:defRPr sz="1920"/>
            </a:lvl6pPr>
            <a:lvl7pPr marL="3283107" indent="0">
              <a:buNone/>
              <a:defRPr sz="1920"/>
            </a:lvl7pPr>
            <a:lvl8pPr marL="3830208" indent="0">
              <a:buNone/>
              <a:defRPr sz="1920"/>
            </a:lvl8pPr>
            <a:lvl9pPr marL="437731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481345" y="5848517"/>
            <a:ext cx="3521288" cy="791027"/>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25" name="Text Placeholder 4"/>
          <p:cNvSpPr>
            <a:spLocks noGrp="1"/>
          </p:cNvSpPr>
          <p:nvPr>
            <p:ph type="body" sz="quarter" idx="13"/>
          </p:nvPr>
        </p:nvSpPr>
        <p:spPr>
          <a:xfrm>
            <a:off x="9365359" y="5157175"/>
            <a:ext cx="3518536" cy="691515"/>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365358" y="2707626"/>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7102" indent="0">
              <a:buNone/>
              <a:defRPr sz="1920"/>
            </a:lvl2pPr>
            <a:lvl3pPr marL="1094370" indent="0">
              <a:buNone/>
              <a:defRPr sz="1920"/>
            </a:lvl3pPr>
            <a:lvl4pPr marL="1641555" indent="0">
              <a:buNone/>
              <a:defRPr sz="1920"/>
            </a:lvl4pPr>
            <a:lvl5pPr marL="2188739" indent="0">
              <a:buNone/>
              <a:defRPr sz="1920"/>
            </a:lvl5pPr>
            <a:lvl6pPr marL="2736008" indent="0">
              <a:buNone/>
              <a:defRPr sz="1920"/>
            </a:lvl6pPr>
            <a:lvl7pPr marL="3283107" indent="0">
              <a:buNone/>
              <a:defRPr sz="1920"/>
            </a:lvl7pPr>
            <a:lvl8pPr marL="3830208" indent="0">
              <a:buNone/>
              <a:defRPr sz="1920"/>
            </a:lvl8pPr>
            <a:lvl9pPr marL="437731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365040" y="5848515"/>
            <a:ext cx="3523197" cy="791027"/>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529919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8464459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2" y="438323"/>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4" y="438323"/>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6079877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548156" y="361030"/>
            <a:ext cx="13498216" cy="1097280"/>
          </a:xfrm>
          <a:prstGeom prst="rect">
            <a:avLst/>
          </a:prstGeom>
        </p:spPr>
        <p:txBody>
          <a:bodyPr lIns="0" tIns="0" rIns="0" bIns="0"/>
          <a:lstStyle>
            <a:lvl1pPr>
              <a:defRPr sz="2720"/>
            </a:lvl1pPr>
          </a:lstStyle>
          <a:p>
            <a:r>
              <a:rPr lang="en-US" dirty="0"/>
              <a:t>Click to edit Master title style</a:t>
            </a:r>
          </a:p>
        </p:txBody>
      </p:sp>
    </p:spTree>
    <p:extLst>
      <p:ext uri="{BB962C8B-B14F-4D97-AF65-F5344CB8AC3E}">
        <p14:creationId xmlns:p14="http://schemas.microsoft.com/office/powerpoint/2010/main" val="163610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tic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10" name="Text Placeholder 9"/>
          <p:cNvSpPr>
            <a:spLocks noGrp="1"/>
          </p:cNvSpPr>
          <p:nvPr>
            <p:ph type="body" sz="quarter" idx="12" hasCustomPrompt="1"/>
          </p:nvPr>
        </p:nvSpPr>
        <p:spPr>
          <a:xfrm>
            <a:off x="465138" y="1427163"/>
            <a:ext cx="13074650" cy="6129337"/>
          </a:xfrm>
        </p:spPr>
        <p:txBody>
          <a:bodyPr anchor="ctr" anchorCtr="0"/>
          <a:lstStyle>
            <a:lvl1pPr algn="ctr">
              <a:defRPr baseline="0"/>
            </a:lvl1pPr>
          </a:lstStyle>
          <a:p>
            <a:pPr lvl="0"/>
            <a:r>
              <a:rPr lang="en-US" dirty="0"/>
              <a:t>This presentation is intended for an IBM internal audience only. </a:t>
            </a:r>
          </a:p>
        </p:txBody>
      </p:sp>
    </p:spTree>
    <p:extLst>
      <p:ext uri="{BB962C8B-B14F-4D97-AF65-F5344CB8AC3E}">
        <p14:creationId xmlns:p14="http://schemas.microsoft.com/office/powerpoint/2010/main" val="767233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olid Blue w/Photo">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89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Chapter_2">
    <p:bg>
      <p:bgPr>
        <a:solidFill>
          <a:schemeClr val="bg1"/>
        </a:solidFill>
        <a:effectLst/>
      </p:bgPr>
    </p:bg>
    <p:spTree>
      <p:nvGrpSpPr>
        <p:cNvPr id="1" name=""/>
        <p:cNvGrpSpPr/>
        <p:nvPr/>
      </p:nvGrpSpPr>
      <p:grpSpPr>
        <a:xfrm>
          <a:off x="0" y="0"/>
          <a:ext cx="0" cy="0"/>
          <a:chOff x="0" y="0"/>
          <a:chExt cx="0" cy="0"/>
        </a:xfrm>
      </p:grpSpPr>
      <p:sp>
        <p:nvSpPr>
          <p:cNvPr id="2" name="Rectangle 17"/>
          <p:cNvSpPr/>
          <p:nvPr userDrawn="1"/>
        </p:nvSpPr>
        <p:spPr>
          <a:xfrm>
            <a:off x="0" y="0"/>
            <a:ext cx="14630400" cy="82296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45952" tIns="72976" rIns="145952" bIns="72976" anchor="ctr"/>
          <a:lstStyle/>
          <a:p>
            <a:pPr algn="ctr" defTabSz="729397">
              <a:defRPr/>
            </a:pPr>
            <a:endParaRPr lang="en-US" sz="4640" dirty="0">
              <a:solidFill>
                <a:prstClr val="white"/>
              </a:solidFill>
              <a:latin typeface="Corbel"/>
            </a:endParaRPr>
          </a:p>
        </p:txBody>
      </p:sp>
      <p:sp>
        <p:nvSpPr>
          <p:cNvPr id="5" name="TextBox 27"/>
          <p:cNvSpPr txBox="1"/>
          <p:nvPr userDrawn="1"/>
        </p:nvSpPr>
        <p:spPr>
          <a:xfrm>
            <a:off x="14013354" y="116984"/>
            <a:ext cx="492760" cy="541331"/>
          </a:xfrm>
          <a:prstGeom prst="rect">
            <a:avLst/>
          </a:prstGeom>
          <a:noFill/>
        </p:spPr>
        <p:txBody>
          <a:bodyPr lIns="145952" tIns="72976" rIns="145952" bIns="72976">
            <a:spAutoFit/>
          </a:bodyPr>
          <a:lstStyle/>
          <a:p>
            <a:pPr defTabSz="729397">
              <a:defRPr/>
            </a:pPr>
            <a:fld id="{ACA77C40-BA5A-4651-922D-CE79E348DEB4}" type="slidenum">
              <a:rPr lang="en-US" sz="1280">
                <a:solidFill>
                  <a:srgbClr val="FFFFFF"/>
                </a:solidFill>
                <a:latin typeface="Corbel"/>
              </a:rPr>
              <a:pPr defTabSz="729397">
                <a:defRPr/>
              </a:pPr>
              <a:t>‹#›</a:t>
            </a:fld>
            <a:endParaRPr lang="en-US" sz="1280" dirty="0">
              <a:solidFill>
                <a:srgbClr val="FFFFFF"/>
              </a:solidFill>
              <a:latin typeface="Corbel"/>
            </a:endParaRPr>
          </a:p>
        </p:txBody>
      </p:sp>
      <p:sp>
        <p:nvSpPr>
          <p:cNvPr id="6" name="TextBox 28"/>
          <p:cNvSpPr txBox="1"/>
          <p:nvPr userDrawn="1"/>
        </p:nvSpPr>
        <p:spPr>
          <a:xfrm>
            <a:off x="243908" y="116842"/>
            <a:ext cx="635000" cy="344354"/>
          </a:xfrm>
          <a:prstGeom prst="rect">
            <a:avLst/>
          </a:prstGeom>
          <a:noFill/>
        </p:spPr>
        <p:txBody>
          <a:bodyPr lIns="145952" tIns="72976" rIns="145952" bIns="72976">
            <a:spAutoFit/>
          </a:bodyPr>
          <a:lstStyle/>
          <a:p>
            <a:pPr defTabSz="729397">
              <a:defRPr/>
            </a:pPr>
            <a:r>
              <a:rPr lang="en-US" sz="1280" dirty="0">
                <a:solidFill>
                  <a:srgbClr val="FFFFFF"/>
                </a:solidFill>
                <a:latin typeface="Arial"/>
                <a:cs typeface="Arial"/>
              </a:rPr>
              <a:t>IBM</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3815062" y="7767494"/>
            <a:ext cx="624840" cy="251461"/>
          </a:xfrm>
          <a:prstGeom prst="rect">
            <a:avLst/>
          </a:prstGeom>
          <a:noFill/>
          <a:ln w="9525">
            <a:noFill/>
            <a:miter lim="800000"/>
            <a:headEnd/>
            <a:tailEnd/>
          </a:ln>
        </p:spPr>
      </p:pic>
    </p:spTree>
    <p:extLst>
      <p:ext uri="{BB962C8B-B14F-4D97-AF65-F5344CB8AC3E}">
        <p14:creationId xmlns:p14="http://schemas.microsoft.com/office/powerpoint/2010/main" val="88818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3" name="TextBox 13"/>
          <p:cNvSpPr txBox="1"/>
          <p:nvPr userDrawn="1"/>
        </p:nvSpPr>
        <p:spPr>
          <a:xfrm>
            <a:off x="14013358" y="116845"/>
            <a:ext cx="492760" cy="344348"/>
          </a:xfrm>
          <a:prstGeom prst="rect">
            <a:avLst/>
          </a:prstGeom>
          <a:noFill/>
        </p:spPr>
        <p:txBody>
          <a:bodyPr lIns="145946" tIns="72973" rIns="145946" bIns="72973">
            <a:spAutoFit/>
          </a:bodyPr>
          <a:lstStyle/>
          <a:p>
            <a:pPr defTabSz="729349">
              <a:defRPr/>
            </a:pPr>
            <a:fld id="{56A6B436-326E-49BA-8D5E-C57C06137468}" type="slidenum">
              <a:rPr lang="en-US" sz="1280">
                <a:solidFill>
                  <a:srgbClr val="2D2D2D"/>
                </a:solidFill>
                <a:latin typeface="Calibri"/>
              </a:rPr>
              <a:pPr defTabSz="729349">
                <a:defRPr/>
              </a:pPr>
              <a:t>‹#›</a:t>
            </a:fld>
            <a:endParaRPr lang="en-US" sz="1280" dirty="0">
              <a:solidFill>
                <a:srgbClr val="2D2D2D"/>
              </a:solidFill>
              <a:latin typeface="Calibri"/>
            </a:endParaRPr>
          </a:p>
        </p:txBody>
      </p:sp>
      <p:pic>
        <p:nvPicPr>
          <p:cNvPr id="5" name="Picture 53"/>
          <p:cNvPicPr>
            <a:picLocks noChangeAspect="1" noChangeArrowheads="1"/>
          </p:cNvPicPr>
          <p:nvPr userDrawn="1"/>
        </p:nvPicPr>
        <p:blipFill>
          <a:blip r:embed="rId2"/>
          <a:srcRect/>
          <a:stretch>
            <a:fillRect/>
          </a:stretch>
        </p:blipFill>
        <p:spPr bwMode="auto">
          <a:xfrm rot="10800000" flipH="1" flipV="1">
            <a:off x="13815062" y="7767497"/>
            <a:ext cx="624840" cy="251461"/>
          </a:xfrm>
          <a:prstGeom prst="rect">
            <a:avLst/>
          </a:prstGeom>
          <a:noFill/>
          <a:ln w="9525">
            <a:noFill/>
            <a:miter lim="800000"/>
            <a:headEnd/>
            <a:tailEnd/>
          </a:ln>
        </p:spPr>
      </p:pic>
    </p:spTree>
    <p:extLst>
      <p:ext uri="{BB962C8B-B14F-4D97-AF65-F5344CB8AC3E}">
        <p14:creationId xmlns:p14="http://schemas.microsoft.com/office/powerpoint/2010/main" val="17355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3929520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6971571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33367871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py Light - Bulle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32983" y="1013421"/>
            <a:ext cx="6493286" cy="1169907"/>
          </a:xfrm>
          <a:prstGeom prst="rect">
            <a:avLst/>
          </a:prstGeom>
          <a:noFill/>
          <a:ln>
            <a:noFill/>
          </a:ln>
        </p:spPr>
        <p:txBody>
          <a:bodyPr anchor="t"/>
          <a:lstStyle>
            <a:lvl1pPr algn="l">
              <a:defRPr sz="3360" b="1">
                <a:solidFill>
                  <a:schemeClr val="tx1"/>
                </a:solidFill>
                <a:latin typeface="Helvetica"/>
                <a:cs typeface="Helvetica"/>
              </a:defRPr>
            </a:lvl1pPr>
          </a:lstStyle>
          <a:p>
            <a:r>
              <a:rPr lang="en-US" dirty="0"/>
              <a:t>COPY LIGHT PAGE</a:t>
            </a:r>
            <a:br>
              <a:rPr lang="en-US" dirty="0"/>
            </a:br>
            <a:r>
              <a:rPr lang="en-US" dirty="0"/>
              <a:t>BULLET POINTS</a:t>
            </a:r>
          </a:p>
        </p:txBody>
      </p:sp>
      <p:sp>
        <p:nvSpPr>
          <p:cNvPr id="32" name="Text Placeholder 31"/>
          <p:cNvSpPr>
            <a:spLocks noGrp="1"/>
          </p:cNvSpPr>
          <p:nvPr>
            <p:ph type="body" sz="quarter" idx="10"/>
          </p:nvPr>
        </p:nvSpPr>
        <p:spPr>
          <a:xfrm>
            <a:off x="546101"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
        <p:nvSpPr>
          <p:cNvPr id="33" name="Text Placeholder 31"/>
          <p:cNvSpPr>
            <a:spLocks noGrp="1"/>
          </p:cNvSpPr>
          <p:nvPr>
            <p:ph type="body" sz="quarter" idx="11"/>
          </p:nvPr>
        </p:nvSpPr>
        <p:spPr>
          <a:xfrm>
            <a:off x="4023632"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
        <p:nvSpPr>
          <p:cNvPr id="34" name="Text Placeholder 31"/>
          <p:cNvSpPr>
            <a:spLocks noGrp="1"/>
          </p:cNvSpPr>
          <p:nvPr>
            <p:ph type="body" sz="quarter" idx="12"/>
          </p:nvPr>
        </p:nvSpPr>
        <p:spPr>
          <a:xfrm>
            <a:off x="7481880"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
        <p:nvSpPr>
          <p:cNvPr id="35" name="Text Placeholder 31"/>
          <p:cNvSpPr>
            <a:spLocks noGrp="1"/>
          </p:cNvSpPr>
          <p:nvPr>
            <p:ph type="body" sz="quarter" idx="13"/>
          </p:nvPr>
        </p:nvSpPr>
        <p:spPr>
          <a:xfrm>
            <a:off x="10928808"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Tree>
    <p:extLst>
      <p:ext uri="{BB962C8B-B14F-4D97-AF65-F5344CB8AC3E}">
        <p14:creationId xmlns:p14="http://schemas.microsoft.com/office/powerpoint/2010/main" val="41580569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32851765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396461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65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946" y="72145"/>
            <a:ext cx="13064176" cy="1055048"/>
          </a:xfrm>
          <a:prstGeom prst="rect">
            <a:avLst/>
          </a:prstGeom>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69175" y="1442803"/>
            <a:ext cx="13429938" cy="6170426"/>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3659855" y="7729863"/>
            <a:ext cx="640614" cy="438150"/>
          </a:xfrm>
          <a:prstGeom prst="rect">
            <a:avLst/>
          </a:prstGeom>
        </p:spPr>
        <p:txBody>
          <a:bodyPr/>
          <a:lstStyle/>
          <a:p>
            <a:fld id="{E9549862-13E2-C34D-815E-8545BD36FC59}" type="slidenum">
              <a:rPr lang="en-US" smtClean="0">
                <a:solidFill>
                  <a:srgbClr val="6D7777"/>
                </a:solidFill>
              </a:rPr>
              <a:pPr/>
              <a:t>‹#›</a:t>
            </a:fld>
            <a:endParaRPr lang="en-US" dirty="0">
              <a:solidFill>
                <a:srgbClr val="6D7777"/>
              </a:solidFill>
            </a:endParaRPr>
          </a:p>
        </p:txBody>
      </p:sp>
    </p:spTree>
    <p:extLst>
      <p:ext uri="{BB962C8B-B14F-4D97-AF65-F5344CB8AC3E}">
        <p14:creationId xmlns:p14="http://schemas.microsoft.com/office/powerpoint/2010/main" val="2943086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4630400" cy="5873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46" descr="blue-tri-colo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167360" y="7625716"/>
            <a:ext cx="1008381" cy="3067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541325" y="4443984"/>
            <a:ext cx="13606272" cy="405994"/>
          </a:xfrm>
          <a:prstGeom prst="rect">
            <a:avLst/>
          </a:prstGeom>
          <a:solidFill>
            <a:srgbClr val="00B0F0">
              <a:alpha val="30196"/>
            </a:srgbClr>
          </a:solidFill>
        </p:spPr>
        <p:txBody>
          <a:bodyPr anchor="b"/>
          <a:lstStyle>
            <a:lvl1pPr marL="0" indent="0">
              <a:spcBef>
                <a:spcPts val="1584"/>
              </a:spcBef>
              <a:buNone/>
              <a:defRPr sz="2640">
                <a:solidFill>
                  <a:schemeClr val="bg1"/>
                </a:solidFill>
              </a:defRPr>
            </a:lvl1pPr>
            <a:lvl5pPr>
              <a:buNone/>
              <a:defRPr/>
            </a:lvl5pPr>
          </a:lstStyle>
          <a:p>
            <a:pPr lvl="0"/>
            <a:r>
              <a:rPr lang="en-US" dirty="0"/>
              <a:t>Click to edit Master text styles</a:t>
            </a:r>
          </a:p>
        </p:txBody>
      </p:sp>
      <p:sp>
        <p:nvSpPr>
          <p:cNvPr id="8" name="Text Placeholder 7"/>
          <p:cNvSpPr>
            <a:spLocks noGrp="1"/>
          </p:cNvSpPr>
          <p:nvPr>
            <p:ph type="body" sz="quarter" idx="11"/>
          </p:nvPr>
        </p:nvSpPr>
        <p:spPr>
          <a:xfrm>
            <a:off x="541325" y="6563560"/>
            <a:ext cx="13606272" cy="438912"/>
          </a:xfrm>
          <a:prstGeom prst="rect">
            <a:avLst/>
          </a:prstGeom>
        </p:spPr>
        <p:txBody>
          <a:bodyPr/>
          <a:lstStyle>
            <a:lvl1pPr marL="0" indent="0">
              <a:spcBef>
                <a:spcPts val="0"/>
              </a:spcBef>
              <a:buNone/>
              <a:defRPr sz="1440"/>
            </a:lvl1pPr>
          </a:lstStyle>
          <a:p>
            <a:pPr lvl="0"/>
            <a:r>
              <a:rPr lang="en-US"/>
              <a:t>Click to edit Master text styles</a:t>
            </a:r>
          </a:p>
        </p:txBody>
      </p:sp>
      <p:sp>
        <p:nvSpPr>
          <p:cNvPr id="9" name="Title 8"/>
          <p:cNvSpPr>
            <a:spLocks noGrp="1"/>
          </p:cNvSpPr>
          <p:nvPr>
            <p:ph type="title"/>
          </p:nvPr>
        </p:nvSpPr>
        <p:spPr>
          <a:xfrm>
            <a:off x="541325" y="3624284"/>
            <a:ext cx="13606272" cy="797756"/>
          </a:xfrm>
          <a:prstGeom prst="rect">
            <a:avLst/>
          </a:prstGeom>
          <a:solidFill>
            <a:srgbClr val="00B0F0">
              <a:alpha val="30196"/>
            </a:srgbClr>
          </a:solidFill>
        </p:spPr>
        <p:txBody>
          <a:bodyPr anchor="b"/>
          <a:lstStyle>
            <a:lvl1pPr>
              <a:defRPr sz="576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73278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o Gradient 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3296" y="328159"/>
            <a:ext cx="13244122" cy="485658"/>
          </a:xfrm>
          <a:prstGeom prst="rect">
            <a:avLst/>
          </a:prstGeom>
        </p:spPr>
        <p:txBody>
          <a:bodyPr anchor="b"/>
          <a:lstStyle>
            <a:lvl1pPr>
              <a:defRPr sz="2400">
                <a:solidFill>
                  <a:schemeClr val="tx2">
                    <a:lumMod val="60000"/>
                    <a:lumOff val="40000"/>
                  </a:schemeClr>
                </a:solidFill>
              </a:defRPr>
            </a:lvl1pPr>
          </a:lstStyle>
          <a:p>
            <a:r>
              <a:rPr lang="en-US"/>
              <a:t>Click to edit Master title style</a:t>
            </a:r>
            <a:endParaRPr lang="en-US" dirty="0"/>
          </a:p>
        </p:txBody>
      </p:sp>
      <p:cxnSp>
        <p:nvCxnSpPr>
          <p:cNvPr id="9" name="Straight Connector 8"/>
          <p:cNvCxnSpPr/>
          <p:nvPr/>
        </p:nvCxnSpPr>
        <p:spPr bwMode="auto">
          <a:xfrm>
            <a:off x="377952" y="813816"/>
            <a:ext cx="13898880" cy="0"/>
          </a:xfrm>
          <a:prstGeom prst="line">
            <a:avLst/>
          </a:prstGeom>
          <a:ln w="9525">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Footer Placeholder 7"/>
          <p:cNvSpPr>
            <a:spLocks noGrp="1" noChangeArrowheads="1"/>
          </p:cNvSpPr>
          <p:nvPr>
            <p:ph type="ftr" sz="quarter" idx="11"/>
          </p:nvPr>
        </p:nvSpPr>
        <p:spPr bwMode="auto">
          <a:xfrm>
            <a:off x="293541"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eaLnBrk="1" hangingPunct="1">
              <a:lnSpc>
                <a:spcPct val="100000"/>
              </a:lnSpc>
              <a:spcBef>
                <a:spcPct val="50000"/>
              </a:spcBef>
              <a:defRPr sz="720">
                <a:solidFill>
                  <a:schemeClr val="tx1"/>
                </a:solidFill>
                <a:latin typeface="+mj-lt"/>
              </a:defRPr>
            </a:lvl1pPr>
          </a:lstStyle>
          <a:p>
            <a:pPr>
              <a:defRPr/>
            </a:pPr>
            <a:r>
              <a:rPr lang="en-US"/>
              <a:t>IBM Confidential 2016</a:t>
            </a:r>
          </a:p>
        </p:txBody>
      </p:sp>
      <p:pic>
        <p:nvPicPr>
          <p:cNvPr id="12" name="Picture 3" descr="C:\Users\IBM_ADMIN\Downloads\ibm-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7419" y="255854"/>
            <a:ext cx="909307" cy="35944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14110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cxnSp>
        <p:nvCxnSpPr>
          <p:cNvPr id="10" name="Straight Connector 8"/>
          <p:cNvCxnSpPr>
            <a:cxnSpLocks noChangeShapeType="1"/>
          </p:cNvCxnSpPr>
          <p:nvPr userDrawn="1"/>
        </p:nvCxnSpPr>
        <p:spPr bwMode="auto">
          <a:xfrm>
            <a:off x="558801" y="1236346"/>
            <a:ext cx="13713461" cy="1904"/>
          </a:xfrm>
          <a:prstGeom prst="line">
            <a:avLst/>
          </a:prstGeom>
          <a:noFill/>
          <a:ln w="3175" algn="ctr">
            <a:solidFill>
              <a:schemeClr val="accent1"/>
            </a:solidFill>
            <a:round/>
            <a:headEnd/>
            <a:tailEnd/>
          </a:ln>
          <a:extLst>
            <a:ext uri="{909E8E84-426E-40dd-AFC4-6F175D3DCCD1}">
              <a14:hiddenFill xmlns="" xmlns:a14="http://schemas.microsoft.com/office/drawing/2010/main">
                <a:noFill/>
              </a14:hiddenFill>
            </a:ext>
          </a:extLst>
        </p:spPr>
      </p:cxnSp>
      <p:sp>
        <p:nvSpPr>
          <p:cNvPr id="6" name="Rectangle 2"/>
          <p:cNvSpPr>
            <a:spLocks noGrp="1" noChangeArrowheads="1"/>
          </p:cNvSpPr>
          <p:nvPr>
            <p:ph type="title" idx="4294967295"/>
          </p:nvPr>
        </p:nvSpPr>
        <p:spPr>
          <a:xfrm>
            <a:off x="568960" y="674370"/>
            <a:ext cx="13688061" cy="527686"/>
          </a:xfrm>
          <a:prstGeom prst="rect">
            <a:avLst/>
          </a:prstGeom>
        </p:spPr>
        <p:txBody>
          <a:bodyPr/>
          <a:lstStyle/>
          <a:p>
            <a:r>
              <a:rPr lang="en-US" dirty="0"/>
              <a:t>Click to edit Master title style</a:t>
            </a:r>
          </a:p>
        </p:txBody>
      </p:sp>
      <p:sp>
        <p:nvSpPr>
          <p:cNvPr id="7" name="Rectangle 3"/>
          <p:cNvSpPr>
            <a:spLocks noGrp="1" noChangeArrowheads="1"/>
          </p:cNvSpPr>
          <p:nvPr>
            <p:ph type="body" idx="4294967295"/>
          </p:nvPr>
        </p:nvSpPr>
        <p:spPr>
          <a:xfrm>
            <a:off x="568960" y="1362076"/>
            <a:ext cx="13688061" cy="6280784"/>
          </a:xfrm>
          <a:prstGeom prst="rect">
            <a:avLst/>
          </a:prstGeom>
        </p:spPr>
        <p:txBody>
          <a:bodyPr/>
          <a:lstStyle/>
          <a:p>
            <a:pPr lvl="0"/>
            <a:r>
              <a:rPr lang="en-US"/>
              <a:t>Click to edit Master text styles</a:t>
            </a:r>
          </a:p>
        </p:txBody>
      </p:sp>
      <p:sp>
        <p:nvSpPr>
          <p:cNvPr id="14" name="Footer Placeholder 7"/>
          <p:cNvSpPr>
            <a:spLocks noGrp="1" noChangeArrowheads="1"/>
          </p:cNvSpPr>
          <p:nvPr>
            <p:ph type="ftr" sz="quarter" idx="11"/>
          </p:nvPr>
        </p:nvSpPr>
        <p:spPr bwMode="auto">
          <a:xfrm>
            <a:off x="594360"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a:lnSpc>
                <a:spcPct val="100000"/>
              </a:lnSpc>
              <a:defRPr sz="840">
                <a:solidFill>
                  <a:schemeClr val="tx1"/>
                </a:solidFill>
                <a:latin typeface="+mj-lt"/>
              </a:defRPr>
            </a:lvl1pPr>
          </a:lstStyle>
          <a:p>
            <a:pPr>
              <a:defRPr/>
            </a:pPr>
            <a:r>
              <a:rPr lang="en-US" dirty="0"/>
              <a:t>© 2014 IBM Corporation</a:t>
            </a:r>
          </a:p>
        </p:txBody>
      </p:sp>
      <p:pic>
        <p:nvPicPr>
          <p:cNvPr id="307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3046709" y="345461"/>
            <a:ext cx="1303021" cy="3792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Footer Placeholder 7"/>
          <p:cNvSpPr txBox="1">
            <a:spLocks noChangeArrowheads="1"/>
          </p:cNvSpPr>
          <p:nvPr userDrawn="1"/>
        </p:nvSpPr>
        <p:spPr bwMode="auto">
          <a:xfrm>
            <a:off x="5212080" y="7805738"/>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defPPr>
              <a:defRPr lang="en-US"/>
            </a:defPPr>
            <a:lvl1pPr algn="l" rtl="0" fontAlgn="base">
              <a:lnSpc>
                <a:spcPct val="100000"/>
              </a:lnSpc>
              <a:spcBef>
                <a:spcPct val="50000"/>
              </a:spcBef>
              <a:spcAft>
                <a:spcPct val="0"/>
              </a:spcAft>
              <a:defRPr sz="700" kern="1200">
                <a:solidFill>
                  <a:schemeClr val="tx1"/>
                </a:solidFill>
                <a:latin typeface="+mj-lt"/>
                <a:ea typeface="+mn-ea"/>
                <a:cs typeface="+mn-cs"/>
              </a:defRPr>
            </a:lvl1pPr>
            <a:lvl2pPr marL="457200" algn="l" rtl="0" fontAlgn="base">
              <a:spcBef>
                <a:spcPct val="50000"/>
              </a:spcBef>
              <a:spcAft>
                <a:spcPct val="0"/>
              </a:spcAft>
              <a:defRPr sz="1200" kern="1200">
                <a:solidFill>
                  <a:schemeClr val="tx1"/>
                </a:solidFill>
                <a:latin typeface="Calibri" pitchFamily="34" charset="0"/>
                <a:ea typeface="+mn-ea"/>
                <a:cs typeface="+mn-cs"/>
              </a:defRPr>
            </a:lvl2pPr>
            <a:lvl3pPr marL="914400" algn="l" rtl="0" fontAlgn="base">
              <a:spcBef>
                <a:spcPct val="50000"/>
              </a:spcBef>
              <a:spcAft>
                <a:spcPct val="0"/>
              </a:spcAft>
              <a:defRPr sz="1200" kern="1200">
                <a:solidFill>
                  <a:schemeClr val="tx1"/>
                </a:solidFill>
                <a:latin typeface="Calibri" pitchFamily="34" charset="0"/>
                <a:ea typeface="+mn-ea"/>
                <a:cs typeface="+mn-cs"/>
              </a:defRPr>
            </a:lvl3pPr>
            <a:lvl4pPr marL="1371600" algn="l" rtl="0" fontAlgn="base">
              <a:spcBef>
                <a:spcPct val="50000"/>
              </a:spcBef>
              <a:spcAft>
                <a:spcPct val="0"/>
              </a:spcAft>
              <a:defRPr sz="1200" kern="1200">
                <a:solidFill>
                  <a:schemeClr val="tx1"/>
                </a:solidFill>
                <a:latin typeface="Calibri" pitchFamily="34" charset="0"/>
                <a:ea typeface="+mn-ea"/>
                <a:cs typeface="+mn-cs"/>
              </a:defRPr>
            </a:lvl4pPr>
            <a:lvl5pPr marL="1828800" algn="l" rtl="0" fontAlgn="base">
              <a:spcBef>
                <a:spcPct val="5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Calibri" pitchFamily="34" charset="0"/>
                <a:ea typeface="+mn-ea"/>
                <a:cs typeface="+mn-cs"/>
              </a:defRPr>
            </a:lvl6pPr>
            <a:lvl7pPr marL="2743200" algn="l" defTabSz="914400" rtl="0" eaLnBrk="1" latinLnBrk="0" hangingPunct="1">
              <a:defRPr sz="1200" kern="1200">
                <a:solidFill>
                  <a:schemeClr val="tx1"/>
                </a:solidFill>
                <a:latin typeface="Calibri" pitchFamily="34" charset="0"/>
                <a:ea typeface="+mn-ea"/>
                <a:cs typeface="+mn-cs"/>
              </a:defRPr>
            </a:lvl7pPr>
            <a:lvl8pPr marL="3200400" algn="l" defTabSz="914400" rtl="0" eaLnBrk="1" latinLnBrk="0" hangingPunct="1">
              <a:defRPr sz="1200" kern="1200">
                <a:solidFill>
                  <a:schemeClr val="tx1"/>
                </a:solidFill>
                <a:latin typeface="Calibri" pitchFamily="34" charset="0"/>
                <a:ea typeface="+mn-ea"/>
                <a:cs typeface="+mn-cs"/>
              </a:defRPr>
            </a:lvl8pPr>
            <a:lvl9pPr marL="3657600" algn="l" defTabSz="914400" rtl="0" eaLnBrk="1" latinLnBrk="0" hangingPunct="1">
              <a:defRPr sz="1200" kern="1200">
                <a:solidFill>
                  <a:schemeClr val="tx1"/>
                </a:solidFill>
                <a:latin typeface="Calibri" pitchFamily="34" charset="0"/>
                <a:ea typeface="+mn-ea"/>
                <a:cs typeface="+mn-cs"/>
              </a:defRPr>
            </a:lvl9pPr>
          </a:lstStyle>
          <a:p>
            <a:pPr algn="ctr">
              <a:defRPr/>
            </a:pPr>
            <a:r>
              <a:rPr lang="en-US" sz="840" dirty="0"/>
              <a:t>IBM Canada Ltd </a:t>
            </a:r>
          </a:p>
        </p:txBody>
      </p:sp>
    </p:spTree>
    <p:extLst>
      <p:ext uri="{BB962C8B-B14F-4D97-AF65-F5344CB8AC3E}">
        <p14:creationId xmlns:p14="http://schemas.microsoft.com/office/powerpoint/2010/main" val="1288529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cxnSp>
        <p:nvCxnSpPr>
          <p:cNvPr id="9" name="Straight Connector 8"/>
          <p:cNvCxnSpPr/>
          <p:nvPr/>
        </p:nvCxnSpPr>
        <p:spPr bwMode="auto">
          <a:xfrm>
            <a:off x="377952" y="813816"/>
            <a:ext cx="13898880" cy="0"/>
          </a:xfrm>
          <a:prstGeom prst="line">
            <a:avLst/>
          </a:prstGeom>
          <a:ln w="9525">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Footer Placeholder 7"/>
          <p:cNvSpPr>
            <a:spLocks noGrp="1" noChangeArrowheads="1"/>
          </p:cNvSpPr>
          <p:nvPr>
            <p:ph type="ftr" sz="quarter" idx="11"/>
          </p:nvPr>
        </p:nvSpPr>
        <p:spPr bwMode="auto">
          <a:xfrm>
            <a:off x="293541"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eaLnBrk="1" hangingPunct="1">
              <a:lnSpc>
                <a:spcPct val="100000"/>
              </a:lnSpc>
              <a:spcBef>
                <a:spcPct val="50000"/>
              </a:spcBef>
              <a:defRPr sz="720">
                <a:solidFill>
                  <a:schemeClr val="tx1"/>
                </a:solidFill>
                <a:latin typeface="+mj-lt"/>
              </a:defRPr>
            </a:lvl1pPr>
          </a:lstStyle>
          <a:p>
            <a:r>
              <a:rPr lang="en-US"/>
              <a:t>IBM Confidential 2016</a:t>
            </a:r>
          </a:p>
        </p:txBody>
      </p:sp>
      <p:pic>
        <p:nvPicPr>
          <p:cNvPr id="12" name="Picture 3" descr="C:\Users\IBM_ADMIN\Downloads\ibm-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7419" y="255854"/>
            <a:ext cx="909307" cy="359449"/>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title"/>
          </p:nvPr>
        </p:nvSpPr>
        <p:spPr>
          <a:xfrm>
            <a:off x="463296" y="328159"/>
            <a:ext cx="13244122" cy="485658"/>
          </a:xfrm>
          <a:prstGeom prst="rect">
            <a:avLst/>
          </a:prstGeom>
        </p:spPr>
        <p:txBody>
          <a:bodyPr anchor="b"/>
          <a:lstStyle>
            <a:lvl1pPr>
              <a:defRPr sz="2400">
                <a:solidFill>
                  <a:schemeClr val="tx2">
                    <a:lumMod val="60000"/>
                    <a:lumOff val="4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705771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3.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946" y="72145"/>
            <a:ext cx="13064176" cy="1055048"/>
          </a:xfrm>
          <a:prstGeom prst="rect">
            <a:avLst/>
          </a:prstGeom>
        </p:spPr>
        <p:txBody>
          <a:bodyPr vert="horz" lIns="0" tIns="45576" rIns="91152"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469175" y="1442803"/>
            <a:ext cx="13429938" cy="6170426"/>
          </a:xfrm>
          <a:prstGeom prst="rect">
            <a:avLst/>
          </a:prstGeom>
        </p:spPr>
        <p:txBody>
          <a:bodyPr vert="horz" lIns="0" tIns="45576" rIns="91152" bIns="45576"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3659855" y="7729863"/>
            <a:ext cx="640614" cy="438150"/>
          </a:xfrm>
          <a:prstGeom prst="rect">
            <a:avLst/>
          </a:prstGeom>
        </p:spPr>
        <p:txBody>
          <a:bodyPr vert="horz" lIns="91152" tIns="45576" rIns="91152" bIns="45576" rtlCol="0" anchor="ctr"/>
          <a:lstStyle>
            <a:lvl1pPr algn="r">
              <a:defRPr sz="1440" b="0" i="0">
                <a:solidFill>
                  <a:schemeClr val="tx1"/>
                </a:solidFill>
                <a:latin typeface="IBM Plex Sans Regular" charset="0"/>
              </a:defRPr>
            </a:lvl1p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4" name="TextBox 3"/>
          <p:cNvSpPr txBox="1"/>
          <p:nvPr userDrawn="1"/>
        </p:nvSpPr>
        <p:spPr>
          <a:xfrm>
            <a:off x="468943" y="7804893"/>
            <a:ext cx="4632445" cy="246221"/>
          </a:xfrm>
          <a:prstGeom prst="rect">
            <a:avLst/>
          </a:prstGeom>
          <a:noFill/>
        </p:spPr>
        <p:txBody>
          <a:bodyPr wrap="square" lIns="0" tIns="0" rIns="0" bIns="0" rtlCol="0">
            <a:spAutoFit/>
          </a:bodyPr>
          <a:lstStyle/>
          <a:p>
            <a:pPr defTabSz="728758"/>
            <a:r>
              <a:rPr lang="en-US" sz="1600" b="0" i="0" dirty="0">
                <a:solidFill>
                  <a:srgbClr val="325C80"/>
                </a:solidFill>
                <a:latin typeface="IBM Plex Sans Regular" charset="0"/>
              </a:rPr>
              <a:t>IBM Internal Only</a:t>
            </a:r>
            <a:r>
              <a:rPr lang="en-US" sz="1600" b="0" i="0" baseline="0" dirty="0">
                <a:solidFill>
                  <a:srgbClr val="325C80"/>
                </a:solidFill>
                <a:latin typeface="IBM Plex Sans Regular" charset="0"/>
              </a:rPr>
              <a:t> – Do not share </a:t>
            </a:r>
            <a:r>
              <a:rPr lang="en-US" sz="1600" b="0" i="0" baseline="0">
                <a:solidFill>
                  <a:srgbClr val="325C80"/>
                </a:solidFill>
                <a:latin typeface="IBM Plex Sans Regular" charset="0"/>
              </a:rPr>
              <a:t>with customers</a:t>
            </a:r>
            <a:endParaRPr lang="en-US" sz="1600" b="0" i="0" dirty="0">
              <a:solidFill>
                <a:srgbClr val="325C80"/>
              </a:solidFill>
              <a:latin typeface="IBM Plex Sans Regular" charset="0"/>
            </a:endParaRPr>
          </a:p>
        </p:txBody>
      </p:sp>
      <p:pic>
        <p:nvPicPr>
          <p:cNvPr id="9" name="Picture 8" descr="Content Slide, graphic far right corner.png"/>
          <p:cNvPicPr>
            <a:picLocks noChangeAspect="1"/>
          </p:cNvPicPr>
          <p:nvPr userDrawn="1"/>
        </p:nvPicPr>
        <p:blipFill>
          <a:blip r:embed="rId5" cstate="print">
            <a:alphaModFix amt="43000"/>
            <a:extLst>
              <a:ext uri="{28A0092B-C50C-407E-A947-70E740481C1C}">
                <a14:useLocalDpi xmlns:a14="http://schemas.microsoft.com/office/drawing/2010/main"/>
              </a:ext>
            </a:extLst>
          </a:blip>
          <a:stretch>
            <a:fillRect/>
          </a:stretch>
        </p:blipFill>
        <p:spPr>
          <a:xfrm>
            <a:off x="13586162" y="23"/>
            <a:ext cx="1057789" cy="2099733"/>
          </a:xfrm>
          <a:prstGeom prst="rect">
            <a:avLst/>
          </a:prstGeom>
        </p:spPr>
      </p:pic>
    </p:spTree>
    <p:extLst>
      <p:ext uri="{BB962C8B-B14F-4D97-AF65-F5344CB8AC3E}">
        <p14:creationId xmlns:p14="http://schemas.microsoft.com/office/powerpoint/2010/main" val="2079331310"/>
      </p:ext>
    </p:extLst>
  </p:cSld>
  <p:clrMap bg1="lt1" tx1="dk1" bg2="lt2" tx2="dk2" accent1="accent1" accent2="accent2" accent3="accent3" accent4="accent4" accent5="accent5" accent6="accent6" hlink="hlink" folHlink="folHlink"/>
  <p:sldLayoutIdLst>
    <p:sldLayoutId id="2147483682" r:id="rId1"/>
    <p:sldLayoutId id="2147483695" r:id="rId2"/>
    <p:sldLayoutId id="2147483696" r:id="rId3"/>
  </p:sldLayoutIdLst>
  <p:hf hdr="0" ftr="0" dt="0"/>
  <p:txStyles>
    <p:titleStyle>
      <a:lvl1pPr algn="l" defTabSz="728758" rtl="0" eaLnBrk="1" latinLnBrk="0" hangingPunct="1">
        <a:lnSpc>
          <a:spcPct val="85000"/>
        </a:lnSpc>
        <a:spcBef>
          <a:spcPct val="0"/>
        </a:spcBef>
        <a:buNone/>
        <a:defRPr sz="4480" b="0" i="0" kern="1200">
          <a:solidFill>
            <a:schemeClr val="accent4"/>
          </a:solidFill>
          <a:latin typeface="IBM Plex Sans Regular" charset="0"/>
          <a:ea typeface="+mj-ea"/>
          <a:cs typeface="+mj-cs"/>
        </a:defRPr>
      </a:lvl1pPr>
    </p:titleStyle>
    <p:body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8758" rtl="0" eaLnBrk="1" latinLnBrk="0" hangingPunct="1">
        <a:defRPr sz="2880" kern="1200">
          <a:solidFill>
            <a:schemeClr val="tx1"/>
          </a:solidFill>
          <a:latin typeface="+mn-lt"/>
          <a:ea typeface="+mn-ea"/>
          <a:cs typeface="+mn-cs"/>
        </a:defRPr>
      </a:lvl1pPr>
      <a:lvl2pPr marL="728758" algn="l" defTabSz="728758" rtl="0" eaLnBrk="1" latinLnBrk="0" hangingPunct="1">
        <a:defRPr sz="2880" kern="1200">
          <a:solidFill>
            <a:schemeClr val="tx1"/>
          </a:solidFill>
          <a:latin typeface="+mn-lt"/>
          <a:ea typeface="+mn-ea"/>
          <a:cs typeface="+mn-cs"/>
        </a:defRPr>
      </a:lvl2pPr>
      <a:lvl3pPr marL="1457856" algn="l" defTabSz="728758" rtl="0" eaLnBrk="1" latinLnBrk="0" hangingPunct="1">
        <a:defRPr sz="2880" kern="1200">
          <a:solidFill>
            <a:schemeClr val="tx1"/>
          </a:solidFill>
          <a:latin typeface="+mn-lt"/>
          <a:ea typeface="+mn-ea"/>
          <a:cs typeface="+mn-cs"/>
        </a:defRPr>
      </a:lvl3pPr>
      <a:lvl4pPr marL="2186726" algn="l" defTabSz="728758" rtl="0" eaLnBrk="1" latinLnBrk="0" hangingPunct="1">
        <a:defRPr sz="2880" kern="1200">
          <a:solidFill>
            <a:schemeClr val="tx1"/>
          </a:solidFill>
          <a:latin typeface="+mn-lt"/>
          <a:ea typeface="+mn-ea"/>
          <a:cs typeface="+mn-cs"/>
        </a:defRPr>
      </a:lvl4pPr>
      <a:lvl5pPr marL="2915710" algn="l" defTabSz="728758" rtl="0" eaLnBrk="1" latinLnBrk="0" hangingPunct="1">
        <a:defRPr sz="2880" kern="1200">
          <a:solidFill>
            <a:schemeClr val="tx1"/>
          </a:solidFill>
          <a:latin typeface="+mn-lt"/>
          <a:ea typeface="+mn-ea"/>
          <a:cs typeface="+mn-cs"/>
        </a:defRPr>
      </a:lvl5pPr>
      <a:lvl6pPr marL="3644467" algn="l" defTabSz="728758" rtl="0" eaLnBrk="1" latinLnBrk="0" hangingPunct="1">
        <a:defRPr sz="2880" kern="1200">
          <a:solidFill>
            <a:schemeClr val="tx1"/>
          </a:solidFill>
          <a:latin typeface="+mn-lt"/>
          <a:ea typeface="+mn-ea"/>
          <a:cs typeface="+mn-cs"/>
        </a:defRPr>
      </a:lvl6pPr>
      <a:lvl7pPr marL="4373266" algn="l" defTabSz="728758" rtl="0" eaLnBrk="1" latinLnBrk="0" hangingPunct="1">
        <a:defRPr sz="2880" kern="1200">
          <a:solidFill>
            <a:schemeClr val="tx1"/>
          </a:solidFill>
          <a:latin typeface="+mn-lt"/>
          <a:ea typeface="+mn-ea"/>
          <a:cs typeface="+mn-cs"/>
        </a:defRPr>
      </a:lvl7pPr>
      <a:lvl8pPr marL="5102269" algn="l" defTabSz="728758" rtl="0" eaLnBrk="1" latinLnBrk="0" hangingPunct="1">
        <a:defRPr sz="2880" kern="1200">
          <a:solidFill>
            <a:schemeClr val="tx1"/>
          </a:solidFill>
          <a:latin typeface="+mn-lt"/>
          <a:ea typeface="+mn-ea"/>
          <a:cs typeface="+mn-cs"/>
        </a:defRPr>
      </a:lvl8pPr>
      <a:lvl9pPr marL="5831171" algn="l" defTabSz="728758"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184284" y="7737230"/>
            <a:ext cx="428268" cy="3368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fld id="{9B2B92AB-E3F2-434E-9552-AB1642384D3D}" type="slidenum">
              <a:rPr kumimoji="0" lang="en-US" sz="1400" b="0" i="0" u="none" strike="noStrike" kern="0" cap="none" spc="0" normalizeH="0" baseline="0" noProof="0" smtClean="0">
                <a:ln>
                  <a:noFill/>
                </a:ln>
                <a:solidFill>
                  <a:schemeClr val="tx1"/>
                </a:solidFill>
                <a:effectLst/>
                <a:uLnTx/>
                <a:uFillTx/>
                <a:latin typeface="Arial"/>
                <a:cs typeface="Arial"/>
              </a:rPr>
              <a:pPr marL="0" marR="0" lvl="0" indent="0" algn="l" defTabSz="914400" eaLnBrk="1" fontAlgn="auto" latinLnBrk="0" hangingPunct="1">
                <a:lnSpc>
                  <a:spcPct val="100000"/>
                </a:lnSpc>
                <a:spcBef>
                  <a:spcPts val="0"/>
                </a:spcBef>
                <a:spcAft>
                  <a:spcPts val="0"/>
                </a:spcAft>
                <a:buClrTx/>
                <a:buSzTx/>
                <a:buFontTx/>
                <a:buNone/>
                <a:tabLst/>
                <a:defRPr/>
              </a:pPr>
              <a:t>‹#›</a:t>
            </a:fld>
            <a:endParaRPr kumimoji="0" lang="en-US" sz="1400" b="0" i="0" u="none" strike="noStrike" kern="0" cap="none" spc="0" normalizeH="0" baseline="0" noProof="0" dirty="0">
              <a:ln>
                <a:noFill/>
              </a:ln>
              <a:solidFill>
                <a:schemeClr val="tx1"/>
              </a:solidFill>
              <a:effectLst/>
              <a:uLnTx/>
              <a:uFillTx/>
              <a:latin typeface="Arial"/>
              <a:cs typeface="Arial"/>
            </a:endParaRPr>
          </a:p>
        </p:txBody>
      </p:sp>
      <p:sp>
        <p:nvSpPr>
          <p:cNvPr id="5" name="Rectangle 23"/>
          <p:cNvSpPr/>
          <p:nvPr userDrawn="1"/>
        </p:nvSpPr>
        <p:spPr>
          <a:xfrm>
            <a:off x="-1" y="-9570"/>
            <a:ext cx="11178540" cy="797361"/>
          </a:xfrm>
          <a:custGeom>
            <a:avLst/>
            <a:gdLst>
              <a:gd name="connsiteX0" fmla="*/ 0 w 8020050"/>
              <a:gd name="connsiteY0" fmla="*/ 0 h 450037"/>
              <a:gd name="connsiteX1" fmla="*/ 80200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 name="connsiteX0" fmla="*/ 0 w 8020050"/>
              <a:gd name="connsiteY0" fmla="*/ 0 h 450037"/>
              <a:gd name="connsiteX1" fmla="*/ 76009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050" h="450037">
                <a:moveTo>
                  <a:pt x="0" y="0"/>
                </a:moveTo>
                <a:lnTo>
                  <a:pt x="7600950" y="0"/>
                </a:lnTo>
                <a:lnTo>
                  <a:pt x="8020050" y="450037"/>
                </a:lnTo>
                <a:lnTo>
                  <a:pt x="0" y="450037"/>
                </a:lnTo>
                <a:lnTo>
                  <a:pt x="0" y="0"/>
                </a:lnTo>
                <a:close/>
              </a:path>
            </a:pathLst>
          </a:custGeom>
          <a:solidFill>
            <a:srgbClr val="5AAA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92919" hangingPunct="0"/>
            <a:endParaRPr lang="en-US" sz="3000" kern="0" dirty="0">
              <a:solidFill>
                <a:srgbClr val="FFFFFF"/>
              </a:solidFill>
              <a:sym typeface="Helvetica Light"/>
            </a:endParaRPr>
          </a:p>
        </p:txBody>
      </p:sp>
      <p:sp>
        <p:nvSpPr>
          <p:cNvPr id="6" name="TextBox 5"/>
          <p:cNvSpPr txBox="1"/>
          <p:nvPr userDrawn="1"/>
        </p:nvSpPr>
        <p:spPr>
          <a:xfrm>
            <a:off x="10367088" y="7827864"/>
            <a:ext cx="4023360" cy="246221"/>
          </a:xfrm>
          <a:prstGeom prst="rect">
            <a:avLst/>
          </a:prstGeom>
          <a:noFill/>
        </p:spPr>
        <p:txBody>
          <a:bodyPr wrap="square" lIns="0" tIns="0" rIns="0" bIns="0" rtlCol="0">
            <a:spAutoFit/>
          </a:bodyPr>
          <a:lstStyle/>
          <a:p>
            <a:pPr algn="r" defTabSz="728758"/>
            <a:r>
              <a:rPr lang="en-US" sz="1600" dirty="0">
                <a:solidFill>
                  <a:srgbClr val="325C80"/>
                </a:solidFill>
              </a:rPr>
              <a:t>IBM Confidential</a:t>
            </a:r>
          </a:p>
        </p:txBody>
      </p:sp>
    </p:spTree>
    <p:extLst>
      <p:ext uri="{BB962C8B-B14F-4D97-AF65-F5344CB8AC3E}">
        <p14:creationId xmlns:p14="http://schemas.microsoft.com/office/powerpoint/2010/main" val="313880545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34" r:id="rId7"/>
    <p:sldLayoutId id="214748373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1"/>
            <a:ext cx="12618720" cy="1590675"/>
          </a:xfrm>
          <a:prstGeom prst="rect">
            <a:avLst/>
          </a:prstGeom>
        </p:spPr>
        <p:txBody>
          <a:bodyPr vert="horz" lIns="68420" tIns="34289" rIns="68420" bIns="3428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44000" y="2190751"/>
            <a:ext cx="12280560" cy="5221606"/>
          </a:xfrm>
          <a:prstGeom prst="rect">
            <a:avLst/>
          </a:prstGeom>
        </p:spPr>
        <p:txBody>
          <a:bodyPr vert="horz" lIns="68420" tIns="34289" rIns="68420"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3"/>
            <a:ext cx="3291840" cy="438150"/>
          </a:xfrm>
          <a:prstGeom prst="rect">
            <a:avLst/>
          </a:prstGeom>
        </p:spPr>
        <p:txBody>
          <a:bodyPr vert="horz" lIns="68420" tIns="34289" rIns="68420" bIns="34289" rtlCol="0" anchor="ctr"/>
          <a:lstStyle>
            <a:lvl1pPr algn="l">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547102"/>
            <a:fld id="{51CF1133-3259-4C45-BABA-5B62D9C6F78D}" type="datetimeFigureOut">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547102"/>
              <a:t>11/29/2017</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3"/>
          </p:nvPr>
        </p:nvSpPr>
        <p:spPr>
          <a:xfrm>
            <a:off x="4846320" y="7627623"/>
            <a:ext cx="4937760" cy="438150"/>
          </a:xfrm>
          <a:prstGeom prst="rect">
            <a:avLst/>
          </a:prstGeom>
        </p:spPr>
        <p:txBody>
          <a:bodyPr vert="horz" lIns="68420" tIns="34289" rIns="68420" bIns="34289" rtlCol="0" anchor="ctr"/>
          <a:lstStyle>
            <a:lvl1pPr algn="ct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547102"/>
            <a:r>
              <a:rPr lang="en-U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4"/>
          </p:nvPr>
        </p:nvSpPr>
        <p:spPr>
          <a:xfrm>
            <a:off x="10332720" y="7627623"/>
            <a:ext cx="3291840" cy="438150"/>
          </a:xfrm>
          <a:prstGeom prst="rect">
            <a:avLst/>
          </a:prstGeom>
        </p:spPr>
        <p:txBody>
          <a:bodyPr vert="horz" lIns="68420" tIns="34289" rIns="68420" bIns="34289" rtlCol="0" anchor="ctr"/>
          <a:lstStyle>
            <a:lvl1pPr algn="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547102"/>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547102"/>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066315061"/>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Lst>
  <p:hf sldNum="0" hdr="0" ftr="0" dt="0"/>
  <p:txStyles>
    <p:titleStyle>
      <a:lvl1pPr algn="l" defTabSz="1094370" rtl="0" eaLnBrk="1" latinLnBrk="0" hangingPunct="1">
        <a:lnSpc>
          <a:spcPct val="90000"/>
        </a:lnSpc>
        <a:spcBef>
          <a:spcPct val="0"/>
        </a:spcBef>
        <a:buNone/>
        <a:defRPr sz="656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73635" indent="-273635" algn="l" defTabSz="1094370" rtl="0" eaLnBrk="1" latinLnBrk="0" hangingPunct="1">
        <a:lnSpc>
          <a:spcPct val="90000"/>
        </a:lnSpc>
        <a:spcBef>
          <a:spcPts val="1200"/>
        </a:spcBef>
        <a:buFont typeface="Arial" panose="020B0604020202020204" pitchFamily="34" charset="0"/>
        <a:buChar char="•"/>
        <a:defRPr sz="336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820904" indent="-273635" algn="l" defTabSz="1094370" rtl="0" eaLnBrk="1" latinLnBrk="0" hangingPunct="1">
        <a:lnSpc>
          <a:spcPct val="90000"/>
        </a:lnSpc>
        <a:spcBef>
          <a:spcPts val="600"/>
        </a:spcBef>
        <a:buFont typeface="Arial" panose="020B0604020202020204" pitchFamily="34" charset="0"/>
        <a:buChar char="•"/>
        <a:defRPr sz="288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368003" indent="-273635" algn="l" defTabSz="1094370" rtl="0" eaLnBrk="1" latinLnBrk="0" hangingPunct="1">
        <a:lnSpc>
          <a:spcPct val="90000"/>
        </a:lnSpc>
        <a:spcBef>
          <a:spcPts val="6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915104" indent="-273635" algn="l" defTabSz="1094370" rtl="0" eaLnBrk="1" latinLnBrk="0" hangingPunct="1">
        <a:lnSpc>
          <a:spcPct val="90000"/>
        </a:lnSpc>
        <a:spcBef>
          <a:spcPts val="600"/>
        </a:spcBef>
        <a:buFont typeface="Arial" panose="020B0604020202020204" pitchFamily="34" charset="0"/>
        <a:buChar char="•"/>
        <a:defRPr sz="224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462206" indent="-273635" algn="l" defTabSz="1094370" rtl="0" eaLnBrk="1" latinLnBrk="0" hangingPunct="1">
        <a:lnSpc>
          <a:spcPct val="90000"/>
        </a:lnSpc>
        <a:spcBef>
          <a:spcPts val="600"/>
        </a:spcBef>
        <a:buFont typeface="Arial" panose="020B0604020202020204" pitchFamily="34" charset="0"/>
        <a:buChar char="•"/>
        <a:defRPr sz="224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009474"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6pPr>
      <a:lvl7pPr marL="3556659"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7pPr>
      <a:lvl8pPr marL="4103843"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8pPr>
      <a:lvl9pPr marL="4651112"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9pPr>
    </p:bodyStyle>
    <p:otherStyle>
      <a:defPPr>
        <a:defRPr lang="en-US"/>
      </a:defPPr>
      <a:lvl1pPr marL="0" algn="l" defTabSz="1094370" rtl="0" eaLnBrk="1" latinLnBrk="0" hangingPunct="1">
        <a:defRPr sz="2240" kern="1200">
          <a:solidFill>
            <a:schemeClr val="tx1"/>
          </a:solidFill>
          <a:latin typeface="+mn-lt"/>
          <a:ea typeface="+mn-ea"/>
          <a:cs typeface="+mn-cs"/>
        </a:defRPr>
      </a:lvl1pPr>
      <a:lvl2pPr marL="547102" algn="l" defTabSz="1094370" rtl="0" eaLnBrk="1" latinLnBrk="0" hangingPunct="1">
        <a:defRPr sz="2240" kern="1200">
          <a:solidFill>
            <a:schemeClr val="tx1"/>
          </a:solidFill>
          <a:latin typeface="+mn-lt"/>
          <a:ea typeface="+mn-ea"/>
          <a:cs typeface="+mn-cs"/>
        </a:defRPr>
      </a:lvl2pPr>
      <a:lvl3pPr marL="1094370" algn="l" defTabSz="1094370" rtl="0" eaLnBrk="1" latinLnBrk="0" hangingPunct="1">
        <a:defRPr sz="2240" kern="1200">
          <a:solidFill>
            <a:schemeClr val="tx1"/>
          </a:solidFill>
          <a:latin typeface="+mn-lt"/>
          <a:ea typeface="+mn-ea"/>
          <a:cs typeface="+mn-cs"/>
        </a:defRPr>
      </a:lvl3pPr>
      <a:lvl4pPr marL="1641555" algn="l" defTabSz="1094370" rtl="0" eaLnBrk="1" latinLnBrk="0" hangingPunct="1">
        <a:defRPr sz="2240" kern="1200">
          <a:solidFill>
            <a:schemeClr val="tx1"/>
          </a:solidFill>
          <a:latin typeface="+mn-lt"/>
          <a:ea typeface="+mn-ea"/>
          <a:cs typeface="+mn-cs"/>
        </a:defRPr>
      </a:lvl4pPr>
      <a:lvl5pPr marL="2188739" algn="l" defTabSz="1094370" rtl="0" eaLnBrk="1" latinLnBrk="0" hangingPunct="1">
        <a:defRPr sz="2240" kern="1200">
          <a:solidFill>
            <a:schemeClr val="tx1"/>
          </a:solidFill>
          <a:latin typeface="+mn-lt"/>
          <a:ea typeface="+mn-ea"/>
          <a:cs typeface="+mn-cs"/>
        </a:defRPr>
      </a:lvl5pPr>
      <a:lvl6pPr marL="2736008" algn="l" defTabSz="1094370" rtl="0" eaLnBrk="1" latinLnBrk="0" hangingPunct="1">
        <a:defRPr sz="2240" kern="1200">
          <a:solidFill>
            <a:schemeClr val="tx1"/>
          </a:solidFill>
          <a:latin typeface="+mn-lt"/>
          <a:ea typeface="+mn-ea"/>
          <a:cs typeface="+mn-cs"/>
        </a:defRPr>
      </a:lvl6pPr>
      <a:lvl7pPr marL="3283107" algn="l" defTabSz="1094370" rtl="0" eaLnBrk="1" latinLnBrk="0" hangingPunct="1">
        <a:defRPr sz="2240" kern="1200">
          <a:solidFill>
            <a:schemeClr val="tx1"/>
          </a:solidFill>
          <a:latin typeface="+mn-lt"/>
          <a:ea typeface="+mn-ea"/>
          <a:cs typeface="+mn-cs"/>
        </a:defRPr>
      </a:lvl7pPr>
      <a:lvl8pPr marL="3830208" algn="l" defTabSz="1094370" rtl="0" eaLnBrk="1" latinLnBrk="0" hangingPunct="1">
        <a:defRPr sz="2240" kern="1200">
          <a:solidFill>
            <a:schemeClr val="tx1"/>
          </a:solidFill>
          <a:latin typeface="+mn-lt"/>
          <a:ea typeface="+mn-ea"/>
          <a:cs typeface="+mn-cs"/>
        </a:defRPr>
      </a:lvl8pPr>
      <a:lvl9pPr marL="4377310" algn="l" defTabSz="1094370" rtl="0" eaLnBrk="1" latinLnBrk="0" hangingPunct="1">
        <a:defRPr sz="22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stoner@us.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grafana.com/grafana"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rafana.com/dashboards"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docs.grafana.org/guides/getting_started/"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549862-13E2-C34D-815E-8545BD36FC59}" type="slidenum">
              <a:rPr lang="en-US" smtClean="0">
                <a:solidFill>
                  <a:srgbClr val="6D7777"/>
                </a:solidFill>
              </a:rPr>
              <a:pPr/>
              <a:t>1</a:t>
            </a:fld>
            <a:endParaRPr lang="en-US" dirty="0">
              <a:solidFill>
                <a:srgbClr val="6D7777"/>
              </a:solidFill>
            </a:endParaRPr>
          </a:p>
        </p:txBody>
      </p:sp>
      <p:sp>
        <p:nvSpPr>
          <p:cNvPr id="3" name="Title 2"/>
          <p:cNvSpPr>
            <a:spLocks noGrp="1"/>
          </p:cNvSpPr>
          <p:nvPr>
            <p:ph type="ctrTitle"/>
          </p:nvPr>
        </p:nvSpPr>
        <p:spPr/>
        <p:txBody>
          <a:bodyPr/>
          <a:lstStyle/>
          <a:p>
            <a:r>
              <a:rPr lang="en-US" dirty="0"/>
              <a:t>Monitoring and dashboarding in ICP</a:t>
            </a:r>
            <a:br>
              <a:rPr lang="en-US" dirty="0"/>
            </a:br>
            <a:endParaRPr lang="en-US" dirty="0"/>
          </a:p>
        </p:txBody>
      </p:sp>
      <p:sp>
        <p:nvSpPr>
          <p:cNvPr id="4" name="Subtitle 3"/>
          <p:cNvSpPr>
            <a:spLocks noGrp="1"/>
          </p:cNvSpPr>
          <p:nvPr>
            <p:ph type="subTitle" idx="1"/>
          </p:nvPr>
        </p:nvSpPr>
        <p:spPr>
          <a:xfrm>
            <a:off x="406402" y="4951777"/>
            <a:ext cx="9509760" cy="1502031"/>
          </a:xfrm>
        </p:spPr>
        <p:txBody>
          <a:bodyPr/>
          <a:lstStyle/>
          <a:p>
            <a:r>
              <a:rPr lang="en-US" dirty="0"/>
              <a:t>Ingo </a:t>
            </a:r>
            <a:r>
              <a:rPr lang="en-US" dirty="0" err="1"/>
              <a:t>Averdunk</a:t>
            </a:r>
            <a:r>
              <a:rPr lang="en-US" dirty="0"/>
              <a:t>  AVERDUNK@de.ibm.com</a:t>
            </a:r>
          </a:p>
          <a:p>
            <a:r>
              <a:rPr lang="en-US" dirty="0"/>
              <a:t>Raymond “Ray” Stoner </a:t>
            </a:r>
            <a:r>
              <a:rPr lang="en-US" dirty="0">
                <a:hlinkClick r:id="rId3"/>
              </a:rPr>
              <a:t>rstoner</a:t>
            </a:r>
            <a:r>
              <a:rPr lang="en-US" sz="2400" i="1" dirty="0">
                <a:hlinkClick r:id="rId3"/>
              </a:rPr>
              <a:t>@us.ibm.com</a:t>
            </a:r>
            <a:endParaRPr lang="en-US" sz="2400" i="1" dirty="0"/>
          </a:p>
          <a:p>
            <a:endParaRPr lang="en-US" sz="2400" i="1" dirty="0"/>
          </a:p>
          <a:p>
            <a:endParaRPr lang="en-US" sz="2400" dirty="0"/>
          </a:p>
        </p:txBody>
      </p:sp>
    </p:spTree>
    <p:extLst>
      <p:ext uri="{BB962C8B-B14F-4D97-AF65-F5344CB8AC3E}">
        <p14:creationId xmlns:p14="http://schemas.microsoft.com/office/powerpoint/2010/main" val="8015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470" y="811531"/>
            <a:ext cx="6385379" cy="1554480"/>
          </a:xfrm>
        </p:spPr>
        <p:txBody>
          <a:bodyPr/>
          <a:lstStyle/>
          <a:p>
            <a:r>
              <a:rPr lang="en-US" dirty="0"/>
              <a:t>View Logs in Server UI</a:t>
            </a:r>
          </a:p>
        </p:txBody>
      </p:sp>
      <p:sp>
        <p:nvSpPr>
          <p:cNvPr id="3" name="TextBox 2"/>
          <p:cNvSpPr txBox="1"/>
          <p:nvPr/>
        </p:nvSpPr>
        <p:spPr>
          <a:xfrm>
            <a:off x="708661" y="1588771"/>
            <a:ext cx="5806440" cy="1015663"/>
          </a:xfrm>
          <a:prstGeom prst="rect">
            <a:avLst/>
          </a:prstGeom>
          <a:noFill/>
        </p:spPr>
        <p:txBody>
          <a:bodyPr wrap="square" rtlCol="0">
            <a:spAutoFit/>
          </a:bodyPr>
          <a:lstStyle/>
          <a:p>
            <a:pPr marL="457200" indent="-457200">
              <a:buFont typeface="+mj-lt"/>
              <a:buAutoNum type="arabicPeriod"/>
            </a:pPr>
            <a:r>
              <a:rPr lang="en-US" sz="2000" dirty="0"/>
              <a:t>Example of looking at </a:t>
            </a:r>
            <a:r>
              <a:rPr lang="en-US" sz="2000" dirty="0" err="1"/>
              <a:t>kube-dns</a:t>
            </a:r>
            <a:r>
              <a:rPr lang="en-US" sz="2000" dirty="0"/>
              <a:t> logs:</a:t>
            </a:r>
          </a:p>
          <a:p>
            <a:pPr marL="457200" indent="-457200">
              <a:buFont typeface="+mj-lt"/>
              <a:buAutoNum type="arabicPeriod"/>
            </a:pPr>
            <a:r>
              <a:rPr lang="en-US" sz="2000" dirty="0"/>
              <a:t>In Server UI:  Workloads → Applications</a:t>
            </a:r>
          </a:p>
          <a:p>
            <a:pPr marL="457200" indent="-457200">
              <a:buFont typeface="+mj-lt"/>
              <a:buAutoNum type="arabicPeriod"/>
            </a:pPr>
            <a:r>
              <a:rPr lang="en-US" sz="2000" dirty="0"/>
              <a:t>Select the application (</a:t>
            </a:r>
            <a:r>
              <a:rPr lang="en-US" sz="2000" dirty="0" err="1"/>
              <a:t>eg</a:t>
            </a:r>
            <a:r>
              <a:rPr lang="en-US" sz="2000" dirty="0"/>
              <a:t>. </a:t>
            </a:r>
            <a:r>
              <a:rPr lang="en-US" sz="2000" dirty="0" err="1"/>
              <a:t>kube-dns</a:t>
            </a:r>
            <a:r>
              <a:rPr lang="en-US" sz="2000" dirty="0"/>
              <a:t>) entry</a:t>
            </a:r>
          </a:p>
        </p:txBody>
      </p:sp>
      <p:pic>
        <p:nvPicPr>
          <p:cNvPr id="11" name="Picture 10"/>
          <p:cNvPicPr>
            <a:picLocks noChangeAspect="1"/>
          </p:cNvPicPr>
          <p:nvPr/>
        </p:nvPicPr>
        <p:blipFill>
          <a:blip r:embed="rId2"/>
          <a:stretch>
            <a:fillRect/>
          </a:stretch>
        </p:blipFill>
        <p:spPr>
          <a:xfrm>
            <a:off x="708661" y="2604433"/>
            <a:ext cx="12584430" cy="5161830"/>
          </a:xfrm>
          <a:prstGeom prst="rect">
            <a:avLst/>
          </a:prstGeom>
        </p:spPr>
      </p:pic>
      <p:sp>
        <p:nvSpPr>
          <p:cNvPr id="12" name="TextBox 11"/>
          <p:cNvSpPr txBox="1"/>
          <p:nvPr/>
        </p:nvSpPr>
        <p:spPr>
          <a:xfrm>
            <a:off x="7183390" y="1588770"/>
            <a:ext cx="6601190" cy="1015663"/>
          </a:xfrm>
          <a:prstGeom prst="rect">
            <a:avLst/>
          </a:prstGeom>
          <a:noFill/>
        </p:spPr>
        <p:txBody>
          <a:bodyPr wrap="square" rtlCol="0">
            <a:spAutoFit/>
          </a:bodyPr>
          <a:lstStyle/>
          <a:p>
            <a:pPr marL="457200" indent="-457200">
              <a:buFont typeface="+mj-lt"/>
              <a:buAutoNum type="arabicPeriod" startAt="4"/>
            </a:pPr>
            <a:r>
              <a:rPr lang="en-US" sz="2000" dirty="0"/>
              <a:t>In the lower section of the page</a:t>
            </a:r>
          </a:p>
          <a:p>
            <a:pPr marL="457200" indent="-457200">
              <a:buFont typeface="+mj-lt"/>
              <a:buAutoNum type="arabicPeriod" startAt="4"/>
            </a:pPr>
            <a:r>
              <a:rPr lang="en-US" sz="2000" dirty="0"/>
              <a:t>Select the application pod in the pod section</a:t>
            </a:r>
          </a:p>
          <a:p>
            <a:pPr marL="457200" indent="-457200">
              <a:buFont typeface="+mj-lt"/>
              <a:buAutoNum type="arabicPeriod" startAt="4"/>
            </a:pPr>
            <a:r>
              <a:rPr lang="en-US" sz="2000" dirty="0"/>
              <a:t>Scroll down and select the ‘Logs’ option</a:t>
            </a:r>
          </a:p>
        </p:txBody>
      </p:sp>
      <p:sp>
        <p:nvSpPr>
          <p:cNvPr id="9" name="Rounded Rectangle 8"/>
          <p:cNvSpPr/>
          <p:nvPr/>
        </p:nvSpPr>
        <p:spPr>
          <a:xfrm>
            <a:off x="262524" y="7086602"/>
            <a:ext cx="13327745" cy="38862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028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30" y="767593"/>
            <a:ext cx="6385379" cy="656849"/>
          </a:xfrm>
        </p:spPr>
        <p:txBody>
          <a:bodyPr/>
          <a:lstStyle/>
          <a:p>
            <a:r>
              <a:rPr lang="en-US" dirty="0"/>
              <a:t>View Logs in </a:t>
            </a:r>
            <a:r>
              <a:rPr lang="en-US" dirty="0" err="1"/>
              <a:t>Kibana</a:t>
            </a:r>
            <a:endParaRPr lang="en-US" dirty="0"/>
          </a:p>
        </p:txBody>
      </p:sp>
      <p:pic>
        <p:nvPicPr>
          <p:cNvPr id="6" name="Picture 5"/>
          <p:cNvPicPr>
            <a:picLocks noChangeAspect="1"/>
          </p:cNvPicPr>
          <p:nvPr/>
        </p:nvPicPr>
        <p:blipFill>
          <a:blip r:embed="rId2"/>
          <a:stretch>
            <a:fillRect/>
          </a:stretch>
        </p:blipFill>
        <p:spPr>
          <a:xfrm>
            <a:off x="79426" y="1428720"/>
            <a:ext cx="8962601" cy="5195160"/>
          </a:xfrm>
          <a:prstGeom prst="rect">
            <a:avLst/>
          </a:prstGeom>
        </p:spPr>
      </p:pic>
      <p:grpSp>
        <p:nvGrpSpPr>
          <p:cNvPr id="7" name="Group 6"/>
          <p:cNvGrpSpPr/>
          <p:nvPr/>
        </p:nvGrpSpPr>
        <p:grpSpPr>
          <a:xfrm>
            <a:off x="5191842" y="3934716"/>
            <a:ext cx="9230924" cy="3910361"/>
            <a:chOff x="5191842" y="3934716"/>
            <a:chExt cx="9230924" cy="3910361"/>
          </a:xfrm>
        </p:grpSpPr>
        <p:pic>
          <p:nvPicPr>
            <p:cNvPr id="4" name="Picture 3"/>
            <p:cNvPicPr>
              <a:picLocks noChangeAspect="1"/>
            </p:cNvPicPr>
            <p:nvPr/>
          </p:nvPicPr>
          <p:blipFill>
            <a:blip r:embed="rId3"/>
            <a:stretch>
              <a:fillRect/>
            </a:stretch>
          </p:blipFill>
          <p:spPr>
            <a:xfrm>
              <a:off x="5191842" y="3934716"/>
              <a:ext cx="9230924" cy="3910361"/>
            </a:xfrm>
            <a:prstGeom prst="rect">
              <a:avLst/>
            </a:prstGeom>
          </p:spPr>
        </p:pic>
        <p:sp>
          <p:nvSpPr>
            <p:cNvPr id="5" name="Rounded Rectangle 4"/>
            <p:cNvSpPr/>
            <p:nvPr/>
          </p:nvSpPr>
          <p:spPr>
            <a:xfrm>
              <a:off x="6234481" y="4026300"/>
              <a:ext cx="1451611" cy="38862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9" name="TextBox 8"/>
          <p:cNvSpPr txBox="1"/>
          <p:nvPr/>
        </p:nvSpPr>
        <p:spPr>
          <a:xfrm>
            <a:off x="10618470" y="1858416"/>
            <a:ext cx="2743200" cy="1646605"/>
          </a:xfrm>
          <a:prstGeom prst="rect">
            <a:avLst/>
          </a:prstGeom>
          <a:gradFill flip="none" rotWithShape="1">
            <a:gsLst>
              <a:gs pos="0">
                <a:schemeClr val="accent2">
                  <a:lumMod val="5000"/>
                  <a:lumOff val="95000"/>
                </a:schemeClr>
              </a:gs>
              <a:gs pos="48000">
                <a:schemeClr val="accent2">
                  <a:lumMod val="52000"/>
                  <a:lumOff val="48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a:ln>
            <a:noFill/>
          </a:ln>
        </p:spPr>
        <p:txBody>
          <a:bodyPr wrap="square" rtlCol="0">
            <a:spAutoFit/>
          </a:bodyPr>
          <a:lstStyle/>
          <a:p>
            <a:pPr algn="ctr"/>
            <a:endParaRPr lang="en-US" sz="1800" dirty="0">
              <a:solidFill>
                <a:schemeClr val="accent2">
                  <a:lumMod val="75000"/>
                </a:schemeClr>
              </a:solidFill>
            </a:endParaRPr>
          </a:p>
          <a:p>
            <a:pPr algn="ctr"/>
            <a:r>
              <a:rPr lang="en-US" sz="1800" dirty="0">
                <a:solidFill>
                  <a:schemeClr val="accent2">
                    <a:lumMod val="75000"/>
                  </a:schemeClr>
                </a:solidFill>
              </a:rPr>
              <a:t>Use search filters to show log example entries shown in previous slide</a:t>
            </a:r>
          </a:p>
          <a:p>
            <a:endParaRPr lang="en-US" dirty="0"/>
          </a:p>
        </p:txBody>
      </p:sp>
      <p:cxnSp>
        <p:nvCxnSpPr>
          <p:cNvPr id="13" name="Straight Arrow Connector 12"/>
          <p:cNvCxnSpPr/>
          <p:nvPr/>
        </p:nvCxnSpPr>
        <p:spPr>
          <a:xfrm flipH="1">
            <a:off x="7686092" y="3131820"/>
            <a:ext cx="2920948" cy="1005840"/>
          </a:xfrm>
          <a:prstGeom prst="straightConnector1">
            <a:avLst/>
          </a:prstGeom>
          <a:ln w="317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9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Organizational Change</a:t>
            </a:r>
            <a:endParaRPr lang="en-US" sz="2880" b="1" dirty="0">
              <a:solidFill>
                <a:srgbClr val="FFFF00"/>
              </a:solidFill>
              <a:latin typeface="Arial" charset="0"/>
              <a:ea typeface="Arial" charset="0"/>
              <a:cs typeface="Arial" charset="0"/>
            </a:endParaRPr>
          </a:p>
        </p:txBody>
      </p:sp>
      <p:sp>
        <p:nvSpPr>
          <p:cNvPr id="4" name="TextBox 3"/>
          <p:cNvSpPr txBox="1"/>
          <p:nvPr/>
        </p:nvSpPr>
        <p:spPr>
          <a:xfrm>
            <a:off x="1626884" y="1774597"/>
            <a:ext cx="1678472" cy="689420"/>
          </a:xfrm>
          <a:prstGeom prst="rect">
            <a:avLst/>
          </a:prstGeom>
          <a:noFill/>
          <a:ln>
            <a:noFill/>
          </a:ln>
        </p:spPr>
        <p:txBody>
          <a:bodyPr wrap="none" lIns="0" tIns="0" rIns="0" bIns="0" rtlCol="0">
            <a:spAutoFit/>
          </a:bodyPr>
          <a:lstStyle/>
          <a:p>
            <a:pPr algn="ctr"/>
            <a:r>
              <a:rPr lang="en-US" sz="2240" b="1" kern="0" spc="-48" dirty="0">
                <a:solidFill>
                  <a:prstClr val="white"/>
                </a:solidFill>
                <a:latin typeface="Arial" panose="020B0604020202020204" pitchFamily="34" charset="0"/>
                <a:cs typeface="Arial" panose="020B0604020202020204" pitchFamily="34" charset="0"/>
              </a:rPr>
              <a:t>Traditional</a:t>
            </a:r>
          </a:p>
          <a:p>
            <a:pPr algn="ctr"/>
            <a:r>
              <a:rPr lang="en-US" sz="2240" b="1" kern="0" spc="-48" dirty="0">
                <a:solidFill>
                  <a:prstClr val="white"/>
                </a:solidFill>
                <a:latin typeface="Arial" panose="020B0604020202020204" pitchFamily="34" charset="0"/>
                <a:cs typeface="Arial" panose="020B0604020202020204" pitchFamily="34" charset="0"/>
              </a:rPr>
              <a:t>Enterprise IT</a:t>
            </a:r>
          </a:p>
        </p:txBody>
      </p:sp>
      <p:cxnSp>
        <p:nvCxnSpPr>
          <p:cNvPr id="5" name="Straight Connector 4"/>
          <p:cNvCxnSpPr/>
          <p:nvPr/>
        </p:nvCxnSpPr>
        <p:spPr>
          <a:xfrm flipH="1">
            <a:off x="4740980" y="2694778"/>
            <a:ext cx="7787" cy="31124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82" y="2665116"/>
            <a:ext cx="13668094" cy="5932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84883" y="1804880"/>
            <a:ext cx="2187394" cy="689420"/>
          </a:xfrm>
          <a:prstGeom prst="rect">
            <a:avLst/>
          </a:prstGeom>
          <a:noFill/>
          <a:ln>
            <a:noFill/>
          </a:ln>
        </p:spPr>
        <p:txBody>
          <a:bodyPr wrap="none" lIns="0" tIns="0" rIns="0" bIns="0" rtlCol="0">
            <a:spAutoFit/>
          </a:bodyPr>
          <a:lstStyle/>
          <a:p>
            <a:r>
              <a:rPr lang="en-US" sz="2240" b="1" kern="0" spc="-48" dirty="0">
                <a:solidFill>
                  <a:prstClr val="white"/>
                </a:solidFill>
                <a:latin typeface="Arial" panose="020B0604020202020204" pitchFamily="34" charset="0"/>
                <a:cs typeface="Arial" panose="020B0604020202020204" pitchFamily="34" charset="0"/>
              </a:rPr>
              <a:t>Large Enterprise</a:t>
            </a:r>
          </a:p>
          <a:p>
            <a:r>
              <a:rPr lang="en-US" sz="2240" b="1" kern="0" spc="-48" dirty="0">
                <a:solidFill>
                  <a:prstClr val="white"/>
                </a:solidFill>
                <a:latin typeface="Arial" panose="020B0604020202020204" pitchFamily="34" charset="0"/>
                <a:cs typeface="Arial" panose="020B0604020202020204" pitchFamily="34" charset="0"/>
              </a:rPr>
              <a:t>Moving to Cloud</a:t>
            </a:r>
          </a:p>
        </p:txBody>
      </p:sp>
      <p:sp>
        <p:nvSpPr>
          <p:cNvPr id="9" name="Rounded Rectangle 8"/>
          <p:cNvSpPr/>
          <p:nvPr/>
        </p:nvSpPr>
        <p:spPr>
          <a:xfrm>
            <a:off x="552944" y="7155987"/>
            <a:ext cx="1769581" cy="361392"/>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prstClr val="white"/>
                </a:solidFill>
                <a:latin typeface="Arial" panose="020B0604020202020204" pitchFamily="34" charset="0"/>
                <a:cs typeface="Arial" panose="020B0604020202020204" pitchFamily="34" charset="0"/>
              </a:rPr>
              <a:t>Infrastructure</a:t>
            </a:r>
          </a:p>
        </p:txBody>
      </p:sp>
      <p:sp>
        <p:nvSpPr>
          <p:cNvPr id="10" name="Rounded Rectangle 9"/>
          <p:cNvSpPr/>
          <p:nvPr/>
        </p:nvSpPr>
        <p:spPr>
          <a:xfrm>
            <a:off x="552944" y="6633052"/>
            <a:ext cx="1769581" cy="482293"/>
          </a:xfrm>
          <a:prstGeom prst="roundRect">
            <a:avLst/>
          </a:prstGeom>
          <a:solidFill>
            <a:schemeClr val="accent6">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80" dirty="0">
                <a:solidFill>
                  <a:prstClr val="black"/>
                </a:solidFill>
                <a:latin typeface="Arial" panose="020B0604020202020204" pitchFamily="34" charset="0"/>
                <a:cs typeface="Arial" panose="020B0604020202020204" pitchFamily="34" charset="0"/>
              </a:rPr>
              <a:t>Services  / Middleware</a:t>
            </a:r>
          </a:p>
        </p:txBody>
      </p:sp>
      <p:sp>
        <p:nvSpPr>
          <p:cNvPr id="11" name="Rounded Rectangle 10"/>
          <p:cNvSpPr/>
          <p:nvPr/>
        </p:nvSpPr>
        <p:spPr>
          <a:xfrm>
            <a:off x="552942" y="6231019"/>
            <a:ext cx="1769581" cy="3613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prstClr val="black"/>
                </a:solidFill>
                <a:latin typeface="Arial" panose="020B0604020202020204" pitchFamily="34" charset="0"/>
                <a:cs typeface="Arial" panose="020B0604020202020204" pitchFamily="34" charset="0"/>
              </a:rPr>
              <a:t>Application</a:t>
            </a:r>
          </a:p>
        </p:txBody>
      </p:sp>
      <p:sp>
        <p:nvSpPr>
          <p:cNvPr id="12" name="TextBox 11"/>
          <p:cNvSpPr txBox="1"/>
          <p:nvPr/>
        </p:nvSpPr>
        <p:spPr>
          <a:xfrm>
            <a:off x="1145216" y="4909974"/>
            <a:ext cx="3085396" cy="467820"/>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Ops – infrastructure:  </a:t>
            </a:r>
            <a:r>
              <a:rPr lang="en-US" sz="1440" kern="0" spc="-48" dirty="0">
                <a:solidFill>
                  <a:prstClr val="white"/>
                </a:solidFill>
                <a:latin typeface="Arial" panose="020B0604020202020204" pitchFamily="34" charset="0"/>
                <a:cs typeface="Arial" panose="020B0604020202020204" pitchFamily="34" charset="0"/>
              </a:rPr>
              <a:t>Procurement, </a:t>
            </a:r>
            <a:br>
              <a:rPr lang="en-US" sz="1440" kern="0" spc="-48" dirty="0">
                <a:solidFill>
                  <a:prstClr val="white"/>
                </a:solidFill>
                <a:latin typeface="Arial" panose="020B0604020202020204" pitchFamily="34" charset="0"/>
                <a:cs typeface="Arial" panose="020B0604020202020204" pitchFamily="34" charset="0"/>
              </a:rPr>
            </a:br>
            <a:r>
              <a:rPr lang="en-US" sz="1440" kern="0" spc="-48" dirty="0">
                <a:solidFill>
                  <a:prstClr val="white"/>
                </a:solidFill>
                <a:latin typeface="Arial" panose="020B0604020202020204" pitchFamily="34" charset="0"/>
                <a:cs typeface="Arial" panose="020B0604020202020204" pitchFamily="34" charset="0"/>
              </a:rPr>
              <a:t>provisioning, OS patch, etc. </a:t>
            </a:r>
          </a:p>
        </p:txBody>
      </p:sp>
      <p:sp>
        <p:nvSpPr>
          <p:cNvPr id="13" name="TextBox 12"/>
          <p:cNvSpPr txBox="1"/>
          <p:nvPr/>
        </p:nvSpPr>
        <p:spPr>
          <a:xfrm>
            <a:off x="1141961" y="4110806"/>
            <a:ext cx="2812693" cy="689420"/>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Ops – Services &amp; middleware: </a:t>
            </a:r>
          </a:p>
          <a:p>
            <a:r>
              <a:rPr lang="en-US" sz="1440" kern="0" spc="-48" dirty="0">
                <a:solidFill>
                  <a:prstClr val="white"/>
                </a:solidFill>
                <a:latin typeface="Arial" panose="020B0604020202020204" pitchFamily="34" charset="0"/>
                <a:cs typeface="Arial" panose="020B0604020202020204" pitchFamily="34" charset="0"/>
              </a:rPr>
              <a:t>request driven provisioning, </a:t>
            </a:r>
          </a:p>
          <a:p>
            <a:r>
              <a:rPr lang="en-US" sz="1440" kern="0" spc="-48" dirty="0">
                <a:solidFill>
                  <a:prstClr val="white"/>
                </a:solidFill>
                <a:latin typeface="Arial" panose="020B0604020202020204" pitchFamily="34" charset="0"/>
                <a:cs typeface="Arial" panose="020B0604020202020204" pitchFamily="34" charset="0"/>
              </a:rPr>
              <a:t>configuration, patch..</a:t>
            </a:r>
          </a:p>
        </p:txBody>
      </p:sp>
      <p:sp>
        <p:nvSpPr>
          <p:cNvPr id="14" name="TextBox 13"/>
          <p:cNvSpPr txBox="1"/>
          <p:nvPr/>
        </p:nvSpPr>
        <p:spPr>
          <a:xfrm>
            <a:off x="1134207" y="3470565"/>
            <a:ext cx="3431837" cy="467820"/>
          </a:xfrm>
          <a:prstGeom prst="rect">
            <a:avLst/>
          </a:prstGeom>
          <a:noFill/>
          <a:ln>
            <a:noFill/>
          </a:ln>
        </p:spPr>
        <p:txBody>
          <a:bodyPr wrap="none" lIns="0" tIns="0" rIns="0" bIns="0" rtlCol="0">
            <a:spAutoFit/>
          </a:bodyPr>
          <a:lstStyle/>
          <a:p>
            <a:r>
              <a:rPr lang="en-US" sz="1600" b="1" kern="0" spc="-48" dirty="0" err="1">
                <a:solidFill>
                  <a:prstClr val="white"/>
                </a:solidFill>
                <a:latin typeface="Arial" panose="020B0604020202020204" pitchFamily="34" charset="0"/>
                <a:cs typeface="Arial" panose="020B0604020202020204" pitchFamily="34" charset="0"/>
              </a:rPr>
              <a:t>Dev</a:t>
            </a:r>
            <a:r>
              <a:rPr lang="en-US" sz="1600" b="1" kern="0" spc="-48" dirty="0">
                <a:solidFill>
                  <a:prstClr val="white"/>
                </a:solidFill>
                <a:latin typeface="Arial" panose="020B0604020202020204" pitchFamily="34" charset="0"/>
                <a:cs typeface="Arial" panose="020B0604020202020204" pitchFamily="34" charset="0"/>
              </a:rPr>
              <a:t> </a:t>
            </a:r>
            <a:r>
              <a:rPr lang="en-US" sz="1440" b="1" kern="0" spc="-48" dirty="0">
                <a:solidFill>
                  <a:prstClr val="white"/>
                </a:solidFill>
                <a:latin typeface="Arial" panose="020B0604020202020204" pitchFamily="34" charset="0"/>
                <a:cs typeface="Arial" panose="020B0604020202020204" pitchFamily="34" charset="0"/>
              </a:rPr>
              <a:t>–  </a:t>
            </a:r>
            <a:r>
              <a:rPr lang="en-US" sz="1440" kern="0" spc="-48" dirty="0">
                <a:solidFill>
                  <a:prstClr val="white"/>
                </a:solidFill>
                <a:latin typeface="Arial" panose="020B0604020202020204" pitchFamily="34" charset="0"/>
                <a:cs typeface="Arial" panose="020B0604020202020204" pitchFamily="34" charset="0"/>
              </a:rPr>
              <a:t>app development, deploy,</a:t>
            </a:r>
            <a:br>
              <a:rPr lang="en-US" sz="1440" kern="0" spc="-48" dirty="0">
                <a:solidFill>
                  <a:prstClr val="white"/>
                </a:solidFill>
                <a:latin typeface="Arial" panose="020B0604020202020204" pitchFamily="34" charset="0"/>
                <a:cs typeface="Arial" panose="020B0604020202020204" pitchFamily="34" charset="0"/>
              </a:rPr>
            </a:br>
            <a:r>
              <a:rPr lang="en-US" sz="1440" kern="0" spc="-48" dirty="0">
                <a:solidFill>
                  <a:prstClr val="white"/>
                </a:solidFill>
                <a:latin typeface="Arial" panose="020B0604020202020204" pitchFamily="34" charset="0"/>
                <a:cs typeface="Arial" panose="020B0604020202020204" pitchFamily="34" charset="0"/>
              </a:rPr>
              <a:t>test…(note: QA team omitted to keep simple)</a:t>
            </a:r>
          </a:p>
        </p:txBody>
      </p:sp>
      <p:pic>
        <p:nvPicPr>
          <p:cNvPr id="15" name="Picture 14"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572" y="4998290"/>
            <a:ext cx="340936" cy="255702"/>
          </a:xfrm>
          <a:prstGeom prst="rect">
            <a:avLst/>
          </a:prstGeom>
          <a:solidFill>
            <a:srgbClr val="FF0000"/>
          </a:solidFill>
        </p:spPr>
      </p:pic>
      <p:pic>
        <p:nvPicPr>
          <p:cNvPr id="16" name="Picture 15"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42" y="4221531"/>
            <a:ext cx="340936" cy="255702"/>
          </a:xfrm>
          <a:prstGeom prst="rect">
            <a:avLst/>
          </a:prstGeom>
          <a:solidFill>
            <a:schemeClr val="accent6">
              <a:lumMod val="75000"/>
              <a:lumOff val="25000"/>
            </a:schemeClr>
          </a:solidFill>
        </p:spPr>
      </p:pic>
      <p:pic>
        <p:nvPicPr>
          <p:cNvPr id="17" name="Picture 16"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932" y="3485587"/>
            <a:ext cx="340936" cy="287456"/>
          </a:xfrm>
          <a:prstGeom prst="rect">
            <a:avLst/>
          </a:prstGeom>
          <a:solidFill>
            <a:schemeClr val="accent1"/>
          </a:solidFill>
        </p:spPr>
      </p:pic>
      <p:sp>
        <p:nvSpPr>
          <p:cNvPr id="18" name="TextBox 17"/>
          <p:cNvSpPr txBox="1"/>
          <p:nvPr/>
        </p:nvSpPr>
        <p:spPr>
          <a:xfrm>
            <a:off x="6323961" y="5828113"/>
            <a:ext cx="3213893" cy="246221"/>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Third party cloud provider </a:t>
            </a:r>
            <a:r>
              <a:rPr lang="en-US" sz="1440" b="1" kern="0" spc="-48" dirty="0">
                <a:solidFill>
                  <a:prstClr val="white"/>
                </a:solidFill>
                <a:latin typeface="Arial" panose="020B0604020202020204" pitchFamily="34" charset="0"/>
                <a:cs typeface="Arial" panose="020B0604020202020204" pitchFamily="34" charset="0"/>
              </a:rPr>
              <a:t>(ex: IBM) </a:t>
            </a:r>
            <a:endParaRPr lang="en-US" sz="1440" kern="0" spc="-48" dirty="0">
              <a:solidFill>
                <a:prstClr val="white"/>
              </a:solidFill>
              <a:latin typeface="Arial" panose="020B0604020202020204" pitchFamily="34" charset="0"/>
              <a:cs typeface="Arial" panose="020B0604020202020204" pitchFamily="34" charset="0"/>
            </a:endParaRPr>
          </a:p>
        </p:txBody>
      </p:sp>
      <p:sp>
        <p:nvSpPr>
          <p:cNvPr id="19" name="TextBox 18"/>
          <p:cNvSpPr txBox="1"/>
          <p:nvPr/>
        </p:nvSpPr>
        <p:spPr>
          <a:xfrm>
            <a:off x="6318618" y="3217971"/>
            <a:ext cx="3589893" cy="689420"/>
          </a:xfrm>
          <a:prstGeom prst="rect">
            <a:avLst/>
          </a:prstGeom>
          <a:noFill/>
          <a:ln>
            <a:noFill/>
          </a:ln>
        </p:spPr>
        <p:txBody>
          <a:bodyPr wrap="squar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Enterprise DevOps teams </a:t>
            </a:r>
            <a:r>
              <a:rPr lang="en-US" sz="1440" b="1" kern="0" spc="-48" dirty="0">
                <a:solidFill>
                  <a:prstClr val="white"/>
                </a:solidFill>
                <a:latin typeface="Arial" panose="020B0604020202020204" pitchFamily="34" charset="0"/>
                <a:cs typeface="Arial" panose="020B0604020202020204" pitchFamily="34" charset="0"/>
              </a:rPr>
              <a:t>–  </a:t>
            </a:r>
            <a:r>
              <a:rPr lang="en-US" sz="1440" kern="0" spc="-48" dirty="0">
                <a:solidFill>
                  <a:prstClr val="white"/>
                </a:solidFill>
                <a:latin typeface="Arial" panose="020B0604020202020204" pitchFamily="34" charset="0"/>
                <a:cs typeface="Arial" panose="020B0604020202020204" pitchFamily="34" charset="0"/>
              </a:rPr>
              <a:t>delivering </a:t>
            </a:r>
            <a:r>
              <a:rPr lang="en-US" sz="1440" kern="0" spc="-48" dirty="0" err="1">
                <a:solidFill>
                  <a:prstClr val="white"/>
                </a:solidFill>
                <a:latin typeface="Arial" panose="020B0604020202020204" pitchFamily="34" charset="0"/>
                <a:cs typeface="Arial" panose="020B0604020202020204" pitchFamily="34" charset="0"/>
              </a:rPr>
              <a:t>Microservices</a:t>
            </a:r>
            <a:r>
              <a:rPr lang="en-US" sz="1440" kern="0" spc="-48" dirty="0">
                <a:solidFill>
                  <a:prstClr val="white"/>
                </a:solidFill>
                <a:latin typeface="Arial" panose="020B0604020202020204" pitchFamily="34" charset="0"/>
                <a:cs typeface="Arial" panose="020B0604020202020204" pitchFamily="34" charset="0"/>
              </a:rPr>
              <a:t> as full-stack deployments.  Design tor resiliency, testing, QA. </a:t>
            </a:r>
            <a:endParaRPr lang="en-US" sz="1440" b="1" kern="0" spc="-48" dirty="0">
              <a:solidFill>
                <a:prstClr val="white"/>
              </a:solidFill>
              <a:latin typeface="Arial" panose="020B0604020202020204" pitchFamily="34" charset="0"/>
              <a:cs typeface="Arial" panose="020B0604020202020204" pitchFamily="34" charset="0"/>
            </a:endParaRPr>
          </a:p>
        </p:txBody>
      </p:sp>
      <p:pic>
        <p:nvPicPr>
          <p:cNvPr id="20" name="Picture 19"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0330" y="5932005"/>
            <a:ext cx="340936" cy="255702"/>
          </a:xfrm>
          <a:prstGeom prst="rect">
            <a:avLst/>
          </a:prstGeom>
          <a:solidFill>
            <a:srgbClr val="FF0000"/>
          </a:solidFill>
        </p:spPr>
      </p:pic>
      <p:pic>
        <p:nvPicPr>
          <p:cNvPr id="21" name="Picture 20"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33" y="3435805"/>
            <a:ext cx="340936" cy="255702"/>
          </a:xfrm>
          <a:prstGeom prst="rect">
            <a:avLst/>
          </a:prstGeom>
          <a:solidFill>
            <a:schemeClr val="accent6">
              <a:lumMod val="75000"/>
              <a:lumOff val="25000"/>
            </a:schemeClr>
          </a:solidFill>
        </p:spPr>
      </p:pic>
      <p:pic>
        <p:nvPicPr>
          <p:cNvPr id="22" name="Picture 21"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33" y="3173387"/>
            <a:ext cx="340936" cy="255702"/>
          </a:xfrm>
          <a:prstGeom prst="rect">
            <a:avLst/>
          </a:prstGeom>
          <a:solidFill>
            <a:schemeClr val="accent1"/>
          </a:solidFill>
        </p:spPr>
      </p:pic>
      <p:cxnSp>
        <p:nvCxnSpPr>
          <p:cNvPr id="23" name="Straight Arrow Connector 22"/>
          <p:cNvCxnSpPr/>
          <p:nvPr/>
        </p:nvCxnSpPr>
        <p:spPr>
          <a:xfrm flipV="1">
            <a:off x="4385953" y="3517268"/>
            <a:ext cx="1320853" cy="704264"/>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928823" y="3615808"/>
            <a:ext cx="424219" cy="344710"/>
          </a:xfrm>
          <a:prstGeom prst="rect">
            <a:avLst/>
          </a:prstGeom>
          <a:solidFill>
            <a:srgbClr val="11475F"/>
          </a:solidFill>
          <a:ln>
            <a:noFill/>
          </a:ln>
        </p:spPr>
        <p:txBody>
          <a:bodyPr wrap="none" lIns="0" tIns="0" rIns="0" bIns="0" rtlCol="0">
            <a:spAutoFit/>
          </a:bodyPr>
          <a:lstStyle/>
          <a:p>
            <a:r>
              <a:rPr lang="en-US" sz="2240" kern="0" spc="-48" dirty="0">
                <a:solidFill>
                  <a:prstClr val="white"/>
                </a:solidFill>
                <a:latin typeface="Arial" panose="020B0604020202020204" pitchFamily="34" charset="0"/>
                <a:cs typeface="Arial" panose="020B0604020202020204" pitchFamily="34" charset="0"/>
              </a:rPr>
              <a:t>join</a:t>
            </a:r>
          </a:p>
        </p:txBody>
      </p:sp>
      <p:cxnSp>
        <p:nvCxnSpPr>
          <p:cNvPr id="25" name="Straight Arrow Connector 24"/>
          <p:cNvCxnSpPr/>
          <p:nvPr/>
        </p:nvCxnSpPr>
        <p:spPr>
          <a:xfrm flipV="1">
            <a:off x="4385953" y="3882768"/>
            <a:ext cx="1269627" cy="892835"/>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385953" y="5046649"/>
            <a:ext cx="1303986" cy="547237"/>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741652" y="4507279"/>
            <a:ext cx="45141" cy="221599"/>
          </a:xfrm>
          <a:prstGeom prst="rect">
            <a:avLst/>
          </a:prstGeom>
          <a:noFill/>
          <a:ln>
            <a:noFill/>
          </a:ln>
        </p:spPr>
        <p:txBody>
          <a:bodyPr wrap="none" lIns="0" tIns="0" rIns="0" bIns="0" rtlCol="0">
            <a:spAutoFit/>
          </a:bodyPr>
          <a:lstStyle/>
          <a:p>
            <a:r>
              <a:rPr lang="en-US" sz="1440" b="1" kern="0" spc="-48" dirty="0">
                <a:solidFill>
                  <a:prstClr val="white"/>
                </a:solidFill>
                <a:latin typeface="Arial" panose="020B0604020202020204" pitchFamily="34" charset="0"/>
                <a:cs typeface="Arial" panose="020B0604020202020204" pitchFamily="34" charset="0"/>
              </a:rPr>
              <a:t> </a:t>
            </a:r>
            <a:endParaRPr lang="en-US" sz="1440" kern="0" spc="-48" dirty="0">
              <a:solidFill>
                <a:prstClr val="white"/>
              </a:solidFill>
              <a:latin typeface="Arial" panose="020B0604020202020204" pitchFamily="34" charset="0"/>
              <a:cs typeface="Arial" panose="020B0604020202020204" pitchFamily="34" charset="0"/>
            </a:endParaRPr>
          </a:p>
        </p:txBody>
      </p:sp>
      <p:pic>
        <p:nvPicPr>
          <p:cNvPr id="28" name="Picture 27"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18" y="3695559"/>
            <a:ext cx="340936" cy="255702"/>
          </a:xfrm>
          <a:prstGeom prst="rect">
            <a:avLst/>
          </a:prstGeom>
          <a:solidFill>
            <a:srgbClr val="FF0000"/>
          </a:solidFill>
        </p:spPr>
      </p:pic>
      <p:sp>
        <p:nvSpPr>
          <p:cNvPr id="29" name="TextBox 28"/>
          <p:cNvSpPr txBox="1"/>
          <p:nvPr/>
        </p:nvSpPr>
        <p:spPr>
          <a:xfrm>
            <a:off x="5947117" y="4076132"/>
            <a:ext cx="4332893" cy="1157240"/>
          </a:xfrm>
          <a:prstGeom prst="rect">
            <a:avLst/>
          </a:prstGeom>
          <a:noFill/>
          <a:ln>
            <a:noFill/>
          </a:ln>
        </p:spPr>
        <p:txBody>
          <a:bodyPr wrap="squar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Site Reliability Engineers / Environment Ops -  Centralized policy, governance, audit.</a:t>
            </a:r>
          </a:p>
          <a:p>
            <a:r>
              <a:rPr lang="en-US" sz="1440" kern="0" spc="-48" dirty="0">
                <a:solidFill>
                  <a:prstClr val="white"/>
                </a:solidFill>
                <a:latin typeface="Arial" panose="020B0604020202020204" pitchFamily="34" charset="0"/>
                <a:cs typeface="Arial" panose="020B0604020202020204" pitchFamily="34" charset="0"/>
              </a:rPr>
              <a:t>Ensure org compliance policy, interface with cloud provider, First Responders, define acceptance criteria  for new </a:t>
            </a:r>
            <a:r>
              <a:rPr lang="en-US" sz="1440" kern="0" spc="-48" dirty="0" err="1">
                <a:solidFill>
                  <a:prstClr val="white"/>
                </a:solidFill>
                <a:latin typeface="Arial" panose="020B0604020202020204" pitchFamily="34" charset="0"/>
                <a:cs typeface="Arial" panose="020B0604020202020204" pitchFamily="34" charset="0"/>
              </a:rPr>
              <a:t>Microservices</a:t>
            </a:r>
            <a:r>
              <a:rPr lang="en-US" sz="1440" kern="0" spc="-48" dirty="0">
                <a:solidFill>
                  <a:prstClr val="white"/>
                </a:solidFill>
                <a:latin typeface="Arial" panose="020B0604020202020204" pitchFamily="34" charset="0"/>
                <a:cs typeface="Arial" panose="020B0604020202020204" pitchFamily="34" charset="0"/>
              </a:rPr>
              <a:t>, and automated tests, audits, triage. </a:t>
            </a:r>
          </a:p>
        </p:txBody>
      </p:sp>
      <p:sp>
        <p:nvSpPr>
          <p:cNvPr id="30" name="TextBox 29"/>
          <p:cNvSpPr txBox="1"/>
          <p:nvPr/>
        </p:nvSpPr>
        <p:spPr>
          <a:xfrm>
            <a:off x="5118666" y="4639645"/>
            <a:ext cx="482183" cy="344710"/>
          </a:xfrm>
          <a:prstGeom prst="rect">
            <a:avLst/>
          </a:prstGeom>
          <a:solidFill>
            <a:srgbClr val="11475F"/>
          </a:solidFill>
          <a:ln>
            <a:noFill/>
          </a:ln>
        </p:spPr>
        <p:txBody>
          <a:bodyPr wrap="none" lIns="0" tIns="0" rIns="0" bIns="0" rtlCol="0">
            <a:spAutoFit/>
          </a:bodyPr>
          <a:lstStyle/>
          <a:p>
            <a:r>
              <a:rPr lang="en-US" sz="2240" kern="0" spc="-48" dirty="0">
                <a:solidFill>
                  <a:prstClr val="white"/>
                </a:solidFill>
                <a:latin typeface="Arial" panose="020B0604020202020204" pitchFamily="34" charset="0"/>
                <a:cs typeface="Arial" panose="020B0604020202020204" pitchFamily="34" charset="0"/>
              </a:rPr>
              <a:t>split</a:t>
            </a:r>
          </a:p>
        </p:txBody>
      </p:sp>
      <p:cxnSp>
        <p:nvCxnSpPr>
          <p:cNvPr id="31" name="Straight Connector 30"/>
          <p:cNvCxnSpPr/>
          <p:nvPr/>
        </p:nvCxnSpPr>
        <p:spPr>
          <a:xfrm flipH="1">
            <a:off x="6073899" y="5406871"/>
            <a:ext cx="4143547" cy="22363"/>
          </a:xfrm>
          <a:prstGeom prst="line">
            <a:avLst/>
          </a:prstGeom>
          <a:ln>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32" name="Picture 31"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1300" y="5633203"/>
            <a:ext cx="340936" cy="255702"/>
          </a:xfrm>
          <a:prstGeom prst="rect">
            <a:avLst/>
          </a:prstGeom>
          <a:solidFill>
            <a:schemeClr val="accent6">
              <a:lumMod val="75000"/>
              <a:lumOff val="25000"/>
            </a:schemeClr>
          </a:solidFill>
        </p:spPr>
      </p:pic>
      <p:sp>
        <p:nvSpPr>
          <p:cNvPr id="33" name="TextBox 32"/>
          <p:cNvSpPr txBox="1"/>
          <p:nvPr/>
        </p:nvSpPr>
        <p:spPr>
          <a:xfrm>
            <a:off x="11945613" y="3252043"/>
            <a:ext cx="1387590" cy="467820"/>
          </a:xfrm>
          <a:prstGeom prst="rect">
            <a:avLst/>
          </a:prstGeom>
          <a:noFill/>
          <a:ln>
            <a:noFill/>
          </a:ln>
        </p:spPr>
        <p:txBody>
          <a:bodyPr wrap="square" lIns="0" tIns="0" rIns="0" bIns="0" rtlCol="0">
            <a:spAutoFit/>
          </a:bodyPr>
          <a:lstStyle/>
          <a:p>
            <a:r>
              <a:rPr lang="en-US" sz="1440" kern="0" spc="-48" dirty="0">
                <a:solidFill>
                  <a:prstClr val="white"/>
                </a:solidFill>
                <a:latin typeface="Arial" panose="020B0604020202020204" pitchFamily="34" charset="0"/>
                <a:cs typeface="Arial" panose="020B0604020202020204" pitchFamily="34" charset="0"/>
              </a:rPr>
              <a:t>Full Stack </a:t>
            </a:r>
            <a:r>
              <a:rPr lang="en-US" sz="1600" b="1" kern="0" spc="-48" dirty="0">
                <a:solidFill>
                  <a:prstClr val="white"/>
                </a:solidFill>
                <a:latin typeface="Arial" panose="020B0604020202020204" pitchFamily="34" charset="0"/>
                <a:cs typeface="Arial" panose="020B0604020202020204" pitchFamily="34" charset="0"/>
              </a:rPr>
              <a:t>DevOps Team</a:t>
            </a:r>
          </a:p>
        </p:txBody>
      </p:sp>
      <p:pic>
        <p:nvPicPr>
          <p:cNvPr id="34" name="Picture 33"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3998" y="3492304"/>
            <a:ext cx="340936" cy="255702"/>
          </a:xfrm>
          <a:prstGeom prst="rect">
            <a:avLst/>
          </a:prstGeom>
          <a:solidFill>
            <a:schemeClr val="accent6">
              <a:lumMod val="75000"/>
              <a:lumOff val="25000"/>
            </a:schemeClr>
          </a:solidFill>
        </p:spPr>
      </p:pic>
      <p:pic>
        <p:nvPicPr>
          <p:cNvPr id="35" name="Picture 34"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3998" y="3229885"/>
            <a:ext cx="340936" cy="255702"/>
          </a:xfrm>
          <a:prstGeom prst="rect">
            <a:avLst/>
          </a:prstGeom>
          <a:solidFill>
            <a:schemeClr val="accent1"/>
          </a:solidFill>
        </p:spPr>
      </p:pic>
      <p:pic>
        <p:nvPicPr>
          <p:cNvPr id="36" name="Picture 35"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681" y="3752055"/>
            <a:ext cx="340936" cy="255702"/>
          </a:xfrm>
          <a:prstGeom prst="rect">
            <a:avLst/>
          </a:prstGeom>
          <a:solidFill>
            <a:srgbClr val="FF0000"/>
          </a:solidFill>
        </p:spPr>
      </p:pic>
      <p:sp>
        <p:nvSpPr>
          <p:cNvPr id="37" name="TextBox 36"/>
          <p:cNvSpPr txBox="1"/>
          <p:nvPr/>
        </p:nvSpPr>
        <p:spPr>
          <a:xfrm>
            <a:off x="11541118" y="1830602"/>
            <a:ext cx="963597" cy="689420"/>
          </a:xfrm>
          <a:prstGeom prst="rect">
            <a:avLst/>
          </a:prstGeom>
          <a:noFill/>
          <a:ln>
            <a:noFill/>
          </a:ln>
        </p:spPr>
        <p:txBody>
          <a:bodyPr wrap="none" lIns="0" tIns="0" rIns="0" bIns="0" rtlCol="0">
            <a:spAutoFit/>
          </a:bodyPr>
          <a:lstStyle/>
          <a:p>
            <a:pPr algn="ctr"/>
            <a:r>
              <a:rPr lang="en-US" sz="2240" b="1" kern="0" spc="-48" dirty="0">
                <a:solidFill>
                  <a:prstClr val="white"/>
                </a:solidFill>
                <a:latin typeface="Arial" panose="020B0604020202020204" pitchFamily="34" charset="0"/>
                <a:cs typeface="Arial" panose="020B0604020202020204" pitchFamily="34" charset="0"/>
              </a:rPr>
              <a:t>Small</a:t>
            </a:r>
          </a:p>
          <a:p>
            <a:pPr algn="ctr"/>
            <a:r>
              <a:rPr lang="en-US" sz="2240" b="1" kern="0" spc="-48" dirty="0">
                <a:solidFill>
                  <a:prstClr val="white"/>
                </a:solidFill>
                <a:latin typeface="Arial" panose="020B0604020202020204" pitchFamily="34" charset="0"/>
                <a:cs typeface="Arial" panose="020B0604020202020204" pitchFamily="34" charset="0"/>
              </a:rPr>
              <a:t>Startup</a:t>
            </a:r>
          </a:p>
        </p:txBody>
      </p:sp>
      <p:cxnSp>
        <p:nvCxnSpPr>
          <p:cNvPr id="38" name="Straight Connector 37"/>
          <p:cNvCxnSpPr/>
          <p:nvPr/>
        </p:nvCxnSpPr>
        <p:spPr>
          <a:xfrm flipH="1">
            <a:off x="10395516" y="2724440"/>
            <a:ext cx="7787" cy="31124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1241986" y="5818083"/>
            <a:ext cx="3213893" cy="467820"/>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Third party cloud provider </a:t>
            </a:r>
            <a:r>
              <a:rPr lang="en-US" sz="1440" b="1" kern="0" spc="-48" dirty="0">
                <a:solidFill>
                  <a:prstClr val="white"/>
                </a:solidFill>
                <a:latin typeface="Arial" panose="020B0604020202020204" pitchFamily="34" charset="0"/>
                <a:cs typeface="Arial" panose="020B0604020202020204" pitchFamily="34" charset="0"/>
              </a:rPr>
              <a:t>(ex: IBM) </a:t>
            </a:r>
            <a:br>
              <a:rPr lang="en-US" sz="1440" b="1" kern="0" spc="-48" dirty="0">
                <a:solidFill>
                  <a:prstClr val="white"/>
                </a:solidFill>
                <a:latin typeface="Arial" panose="020B0604020202020204" pitchFamily="34" charset="0"/>
                <a:cs typeface="Arial" panose="020B0604020202020204" pitchFamily="34" charset="0"/>
              </a:rPr>
            </a:br>
            <a:r>
              <a:rPr lang="en-US" sz="1440" b="1" kern="0" spc="-48" dirty="0">
                <a:solidFill>
                  <a:prstClr val="white"/>
                </a:solidFill>
                <a:latin typeface="Arial" panose="020B0604020202020204" pitchFamily="34" charset="0"/>
                <a:cs typeface="Arial" panose="020B0604020202020204" pitchFamily="34" charset="0"/>
              </a:rPr>
              <a:t> </a:t>
            </a:r>
            <a:endParaRPr lang="en-US" sz="1440" kern="0" spc="-48" dirty="0">
              <a:solidFill>
                <a:prstClr val="white"/>
              </a:solidFill>
              <a:latin typeface="Arial" panose="020B0604020202020204" pitchFamily="34" charset="0"/>
              <a:cs typeface="Arial" panose="020B0604020202020204" pitchFamily="34" charset="0"/>
            </a:endParaRPr>
          </a:p>
        </p:txBody>
      </p:sp>
      <p:pic>
        <p:nvPicPr>
          <p:cNvPr id="40" name="Picture 39"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5753" y="5921976"/>
            <a:ext cx="340936" cy="255702"/>
          </a:xfrm>
          <a:prstGeom prst="rect">
            <a:avLst/>
          </a:prstGeom>
          <a:solidFill>
            <a:srgbClr val="FF0000"/>
          </a:solidFill>
        </p:spPr>
      </p:pic>
      <p:pic>
        <p:nvPicPr>
          <p:cNvPr id="41" name="Picture 40"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9329" y="5623175"/>
            <a:ext cx="340936" cy="255702"/>
          </a:xfrm>
          <a:prstGeom prst="rect">
            <a:avLst/>
          </a:prstGeom>
          <a:solidFill>
            <a:schemeClr val="accent6">
              <a:lumMod val="75000"/>
              <a:lumOff val="25000"/>
            </a:schemeClr>
          </a:solidFill>
        </p:spPr>
      </p:pic>
      <p:cxnSp>
        <p:nvCxnSpPr>
          <p:cNvPr id="42" name="Straight Connector 41"/>
          <p:cNvCxnSpPr/>
          <p:nvPr/>
        </p:nvCxnSpPr>
        <p:spPr>
          <a:xfrm flipH="1" flipV="1">
            <a:off x="10494672" y="5404671"/>
            <a:ext cx="3727651" cy="2200"/>
          </a:xfrm>
          <a:prstGeom prst="line">
            <a:avLst/>
          </a:prstGeom>
          <a:ln>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3" name="Left-Right Arrow 42"/>
          <p:cNvSpPr/>
          <p:nvPr/>
        </p:nvSpPr>
        <p:spPr>
          <a:xfrm>
            <a:off x="3951621" y="2052004"/>
            <a:ext cx="1465379" cy="290021"/>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28758"/>
            <a:endParaRPr lang="en-US" sz="1760">
              <a:solidFill>
                <a:prstClr val="white"/>
              </a:solidFill>
              <a:latin typeface="Arial" panose="020B0604020202020204" pitchFamily="34" charset="0"/>
              <a:cs typeface="Arial" panose="020B0604020202020204" pitchFamily="34" charset="0"/>
            </a:endParaRPr>
          </a:p>
        </p:txBody>
      </p:sp>
      <p:sp>
        <p:nvSpPr>
          <p:cNvPr id="44" name="TextBox 43"/>
          <p:cNvSpPr txBox="1"/>
          <p:nvPr/>
        </p:nvSpPr>
        <p:spPr>
          <a:xfrm>
            <a:off x="4171617" y="1756589"/>
            <a:ext cx="1007135" cy="344710"/>
          </a:xfrm>
          <a:prstGeom prst="rect">
            <a:avLst/>
          </a:prstGeom>
          <a:noFill/>
          <a:ln>
            <a:noFill/>
          </a:ln>
        </p:spPr>
        <p:txBody>
          <a:bodyPr wrap="none" lIns="0" tIns="0" rIns="0" bIns="0" rtlCol="0">
            <a:spAutoFit/>
          </a:bodyPr>
          <a:lstStyle/>
          <a:p>
            <a:pPr defTabSz="728758"/>
            <a:r>
              <a:rPr lang="en-US" sz="2240" i="1" kern="0" spc="-48" dirty="0">
                <a:solidFill>
                  <a:prstClr val="white"/>
                </a:solidFill>
                <a:latin typeface="Arial" panose="020B0604020202020204" pitchFamily="34" charset="0"/>
                <a:cs typeface="Arial" panose="020B0604020202020204" pitchFamily="34" charset="0"/>
              </a:rPr>
              <a:t>Co-exist</a:t>
            </a:r>
          </a:p>
        </p:txBody>
      </p:sp>
      <p:sp>
        <p:nvSpPr>
          <p:cNvPr id="45" name="TextBox 44"/>
          <p:cNvSpPr txBox="1"/>
          <p:nvPr/>
        </p:nvSpPr>
        <p:spPr>
          <a:xfrm>
            <a:off x="5045802" y="6497220"/>
            <a:ext cx="8646854" cy="1142877"/>
          </a:xfrm>
          <a:prstGeom prst="rect">
            <a:avLst/>
          </a:prstGeom>
          <a:noFill/>
          <a:ln>
            <a:noFill/>
          </a:ln>
        </p:spPr>
        <p:txBody>
          <a:bodyPr wrap="none" lIns="0" tIns="0" rIns="0" bIns="0" rtlCol="0">
            <a:spAutoFit/>
          </a:bodyPr>
          <a:lstStyle/>
          <a:p>
            <a:pPr defTabSz="728758">
              <a:spcBef>
                <a:spcPts val="960"/>
              </a:spcBef>
            </a:pPr>
            <a:r>
              <a:rPr lang="en-US" sz="1920" b="1" kern="0" spc="-48" dirty="0">
                <a:solidFill>
                  <a:prstClr val="white"/>
                </a:solidFill>
                <a:latin typeface="Arial" panose="020B0604020202020204" pitchFamily="34" charset="0"/>
                <a:cs typeface="Arial" panose="020B0604020202020204" pitchFamily="34" charset="0"/>
              </a:rPr>
              <a:t>DevOps personas need a view of their project</a:t>
            </a:r>
          </a:p>
          <a:p>
            <a:pPr defTabSz="728758">
              <a:spcBef>
                <a:spcPts val="960"/>
              </a:spcBef>
            </a:pPr>
            <a:r>
              <a:rPr lang="en-US" sz="1920" b="1" kern="0" spc="-48" dirty="0">
                <a:solidFill>
                  <a:prstClr val="white"/>
                </a:solidFill>
                <a:latin typeface="Arial" panose="020B0604020202020204" pitchFamily="34" charset="0"/>
                <a:cs typeface="Arial" panose="020B0604020202020204" pitchFamily="34" charset="0"/>
              </a:rPr>
              <a:t>SRE / Environment Ops personas need a view across multiple DevOps teams</a:t>
            </a:r>
          </a:p>
          <a:p>
            <a:pPr defTabSz="728758">
              <a:spcBef>
                <a:spcPts val="960"/>
              </a:spcBef>
            </a:pPr>
            <a:r>
              <a:rPr lang="en-US" sz="1920" b="1" kern="0" spc="-48" dirty="0">
                <a:solidFill>
                  <a:prstClr val="white"/>
                </a:solidFill>
                <a:latin typeface="Arial" panose="020B0604020202020204" pitchFamily="34" charset="0"/>
                <a:cs typeface="Arial" panose="020B0604020202020204" pitchFamily="34" charset="0"/>
              </a:rPr>
              <a:t>Traditional IT Ops needs view across both traditional and cloud environments</a:t>
            </a:r>
          </a:p>
        </p:txBody>
      </p:sp>
      <p:cxnSp>
        <p:nvCxnSpPr>
          <p:cNvPr id="48" name="Straight Arrow Connector 47"/>
          <p:cNvCxnSpPr/>
          <p:nvPr/>
        </p:nvCxnSpPr>
        <p:spPr>
          <a:xfrm flipV="1">
            <a:off x="4385953" y="3252044"/>
            <a:ext cx="1320853" cy="439464"/>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559599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Relationship of CSMO and DevOps</a:t>
            </a:r>
            <a:endParaRPr lang="en-US" sz="2880" b="1" dirty="0">
              <a:solidFill>
                <a:srgbClr val="FFFF00"/>
              </a:solidFill>
              <a:latin typeface="Arial" charset="0"/>
              <a:ea typeface="Arial" charset="0"/>
              <a:cs typeface="Arial" charset="0"/>
            </a:endParaRPr>
          </a:p>
        </p:txBody>
      </p:sp>
      <p:sp>
        <p:nvSpPr>
          <p:cNvPr id="4" name="Freeform: Shape 18"/>
          <p:cNvSpPr/>
          <p:nvPr/>
        </p:nvSpPr>
        <p:spPr>
          <a:xfrm>
            <a:off x="5788895" y="2035420"/>
            <a:ext cx="1012946" cy="1638683"/>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5" name="Freeform: Shape 15"/>
          <p:cNvSpPr/>
          <p:nvPr/>
        </p:nvSpPr>
        <p:spPr>
          <a:xfrm>
            <a:off x="4967103" y="1937390"/>
            <a:ext cx="1328264" cy="1834736"/>
          </a:xfrm>
          <a:custGeom>
            <a:avLst/>
            <a:gdLst>
              <a:gd name="connsiteX0" fmla="*/ 891251 w 1290578"/>
              <a:gd name="connsiteY0" fmla="*/ 0 h 1782502"/>
              <a:gd name="connsiteX1" fmla="*/ 1238166 w 1290578"/>
              <a:gd name="connsiteY1" fmla="*/ 70039 h 1782502"/>
              <a:gd name="connsiteX2" fmla="*/ 1290578 w 1290578"/>
              <a:gd name="connsiteY2" fmla="*/ 95287 h 1782502"/>
              <a:gd name="connsiteX3" fmla="*/ 1265081 w 1290578"/>
              <a:gd name="connsiteY3" fmla="*/ 107569 h 1782502"/>
              <a:gd name="connsiteX4" fmla="*/ 798653 w 1290578"/>
              <a:gd name="connsiteY4" fmla="*/ 891251 h 1782502"/>
              <a:gd name="connsiteX5" fmla="*/ 1265081 w 1290578"/>
              <a:gd name="connsiteY5" fmla="*/ 1674933 h 1782502"/>
              <a:gd name="connsiteX6" fmla="*/ 1290578 w 1290578"/>
              <a:gd name="connsiteY6" fmla="*/ 1687215 h 1782502"/>
              <a:gd name="connsiteX7" fmla="*/ 1238166 w 1290578"/>
              <a:gd name="connsiteY7" fmla="*/ 1712463 h 1782502"/>
              <a:gd name="connsiteX8" fmla="*/ 891251 w 1290578"/>
              <a:gd name="connsiteY8" fmla="*/ 1782502 h 1782502"/>
              <a:gd name="connsiteX9" fmla="*/ 0 w 1290578"/>
              <a:gd name="connsiteY9" fmla="*/ 891251 h 1782502"/>
              <a:gd name="connsiteX10" fmla="*/ 891251 w 1290578"/>
              <a:gd name="connsiteY10" fmla="*/ 0 h 178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578" h="1782502">
                <a:moveTo>
                  <a:pt x="891251" y="0"/>
                </a:moveTo>
                <a:cubicBezTo>
                  <a:pt x="1014307" y="0"/>
                  <a:pt x="1131538" y="24939"/>
                  <a:pt x="1238166" y="70039"/>
                </a:cubicBezTo>
                <a:lnTo>
                  <a:pt x="1290578" y="95287"/>
                </a:lnTo>
                <a:lnTo>
                  <a:pt x="1265081" y="107569"/>
                </a:lnTo>
                <a:cubicBezTo>
                  <a:pt x="987256" y="258493"/>
                  <a:pt x="798653" y="552847"/>
                  <a:pt x="798653" y="891251"/>
                </a:cubicBezTo>
                <a:cubicBezTo>
                  <a:pt x="798653" y="1229655"/>
                  <a:pt x="987256" y="1524009"/>
                  <a:pt x="1265081" y="1674933"/>
                </a:cubicBezTo>
                <a:lnTo>
                  <a:pt x="1290578" y="1687215"/>
                </a:lnTo>
                <a:lnTo>
                  <a:pt x="1238166" y="1712463"/>
                </a:lnTo>
                <a:cubicBezTo>
                  <a:pt x="1131538" y="1757563"/>
                  <a:pt x="1014307" y="1782502"/>
                  <a:pt x="891251" y="1782502"/>
                </a:cubicBezTo>
                <a:cubicBezTo>
                  <a:pt x="399027" y="1782502"/>
                  <a:pt x="0" y="1383475"/>
                  <a:pt x="0" y="891251"/>
                </a:cubicBezTo>
                <a:cubicBezTo>
                  <a:pt x="0" y="399027"/>
                  <a:pt x="399027" y="0"/>
                  <a:pt x="891251" y="0"/>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8" name="TextBox 19"/>
          <p:cNvSpPr txBox="1">
            <a:spLocks noChangeArrowheads="1"/>
          </p:cNvSpPr>
          <p:nvPr/>
        </p:nvSpPr>
        <p:spPr bwMode="auto">
          <a:xfrm>
            <a:off x="5403005" y="1475881"/>
            <a:ext cx="862287"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defTabSz="728758"/>
            <a:r>
              <a:rPr lang="en-US" altLang="en-US" sz="1680" dirty="0">
                <a:solidFill>
                  <a:prstClr val="white"/>
                </a:solidFill>
              </a:rPr>
              <a:t>DevOps</a:t>
            </a:r>
            <a:endParaRPr lang="he-IL" altLang="en-US" sz="1680" dirty="0">
              <a:solidFill>
                <a:prstClr val="white"/>
              </a:solidFill>
            </a:endParaRPr>
          </a:p>
        </p:txBody>
      </p:sp>
      <p:sp>
        <p:nvSpPr>
          <p:cNvPr id="15" name="Oval 14"/>
          <p:cNvSpPr/>
          <p:nvPr/>
        </p:nvSpPr>
        <p:spPr>
          <a:xfrm>
            <a:off x="1140022" y="2220899"/>
            <a:ext cx="1358208" cy="1358206"/>
          </a:xfrm>
          <a:prstGeom prst="ellipse">
            <a:avLst/>
          </a:prstGeom>
          <a:solidFill>
            <a:srgbClr val="FFFF0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16" name="TextBox 19"/>
          <p:cNvSpPr txBox="1">
            <a:spLocks noChangeArrowheads="1"/>
          </p:cNvSpPr>
          <p:nvPr/>
        </p:nvSpPr>
        <p:spPr bwMode="auto">
          <a:xfrm>
            <a:off x="1089251" y="1835223"/>
            <a:ext cx="1367362"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Development</a:t>
            </a:r>
            <a:endParaRPr lang="he-IL" altLang="en-US" sz="1680" dirty="0">
              <a:solidFill>
                <a:prstClr val="white"/>
              </a:solidFill>
            </a:endParaRPr>
          </a:p>
        </p:txBody>
      </p:sp>
      <p:sp>
        <p:nvSpPr>
          <p:cNvPr id="17" name="Oval 16"/>
          <p:cNvSpPr/>
          <p:nvPr/>
        </p:nvSpPr>
        <p:spPr>
          <a:xfrm>
            <a:off x="9079995" y="2246579"/>
            <a:ext cx="1358208" cy="1358206"/>
          </a:xfrm>
          <a:prstGeom prst="ellipse">
            <a:avLst/>
          </a:prstGeom>
          <a:solidFill>
            <a:srgbClr val="4285F4"/>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18" name="TextBox 20"/>
          <p:cNvSpPr txBox="1">
            <a:spLocks noChangeArrowheads="1"/>
          </p:cNvSpPr>
          <p:nvPr/>
        </p:nvSpPr>
        <p:spPr bwMode="auto">
          <a:xfrm>
            <a:off x="9016834" y="1847932"/>
            <a:ext cx="1361270"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IT Operations</a:t>
            </a:r>
            <a:endParaRPr lang="he-IL" altLang="en-US" sz="1680" dirty="0">
              <a:solidFill>
                <a:prstClr val="white"/>
              </a:solidFill>
            </a:endParaRPr>
          </a:p>
        </p:txBody>
      </p:sp>
      <p:sp>
        <p:nvSpPr>
          <p:cNvPr id="21" name="Right Arrow 20"/>
          <p:cNvSpPr/>
          <p:nvPr/>
        </p:nvSpPr>
        <p:spPr>
          <a:xfrm>
            <a:off x="2847292" y="2618071"/>
            <a:ext cx="1848050" cy="577515"/>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22" name="Right Arrow 21"/>
          <p:cNvSpPr/>
          <p:nvPr/>
        </p:nvSpPr>
        <p:spPr>
          <a:xfrm flipH="1">
            <a:off x="7080973" y="2618073"/>
            <a:ext cx="1848050" cy="577515"/>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grpSp>
        <p:nvGrpSpPr>
          <p:cNvPr id="7" name="Group 6"/>
          <p:cNvGrpSpPr/>
          <p:nvPr/>
        </p:nvGrpSpPr>
        <p:grpSpPr>
          <a:xfrm>
            <a:off x="6859924" y="861119"/>
            <a:ext cx="1842184" cy="1545843"/>
            <a:chOff x="4287453" y="538199"/>
            <a:chExt cx="1151365" cy="966152"/>
          </a:xfrm>
        </p:grpSpPr>
        <p:sp>
          <p:nvSpPr>
            <p:cNvPr id="44" name="Freeform: Shape 18"/>
            <p:cNvSpPr/>
            <p:nvPr/>
          </p:nvSpPr>
          <p:spPr>
            <a:xfrm>
              <a:off x="4889995" y="715262"/>
              <a:ext cx="388700" cy="622498"/>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FFC000"/>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5" name="Right Arrow 44"/>
            <p:cNvSpPr/>
            <p:nvPr/>
          </p:nvSpPr>
          <p:spPr>
            <a:xfrm rot="8569493" flipH="1">
              <a:off x="4287453" y="1143404"/>
              <a:ext cx="569262" cy="360947"/>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46" name="TextBox 20"/>
            <p:cNvSpPr txBox="1">
              <a:spLocks noChangeArrowheads="1"/>
            </p:cNvSpPr>
            <p:nvPr/>
          </p:nvSpPr>
          <p:spPr bwMode="auto">
            <a:xfrm>
              <a:off x="5122024" y="538199"/>
              <a:ext cx="316794"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SRE</a:t>
              </a:r>
              <a:endParaRPr lang="he-IL" altLang="en-US" sz="1680" dirty="0">
                <a:solidFill>
                  <a:prstClr val="white"/>
                </a:solidFill>
              </a:endParaRPr>
            </a:p>
          </p:txBody>
        </p:sp>
      </p:grpSp>
      <p:grpSp>
        <p:nvGrpSpPr>
          <p:cNvPr id="9" name="Group 8"/>
          <p:cNvGrpSpPr/>
          <p:nvPr/>
        </p:nvGrpSpPr>
        <p:grpSpPr>
          <a:xfrm>
            <a:off x="10371074" y="308849"/>
            <a:ext cx="3208900" cy="4052954"/>
            <a:chOff x="6481920" y="193031"/>
            <a:chExt cx="2005562" cy="2533096"/>
          </a:xfrm>
        </p:grpSpPr>
        <p:sp>
          <p:nvSpPr>
            <p:cNvPr id="36" name="TextBox 20"/>
            <p:cNvSpPr txBox="1">
              <a:spLocks noChangeArrowheads="1"/>
            </p:cNvSpPr>
            <p:nvPr/>
          </p:nvSpPr>
          <p:spPr bwMode="auto">
            <a:xfrm>
              <a:off x="7995046" y="675122"/>
              <a:ext cx="305772"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err="1">
                  <a:solidFill>
                    <a:prstClr val="white"/>
                  </a:solidFill>
                </a:rPr>
                <a:t>aaS</a:t>
              </a:r>
              <a:endParaRPr lang="he-IL" altLang="en-US" sz="1680" dirty="0">
                <a:solidFill>
                  <a:prstClr val="white"/>
                </a:solidFill>
              </a:endParaRPr>
            </a:p>
          </p:txBody>
        </p:sp>
        <p:sp>
          <p:nvSpPr>
            <p:cNvPr id="32" name="Right Arrow 31"/>
            <p:cNvSpPr/>
            <p:nvPr/>
          </p:nvSpPr>
          <p:spPr>
            <a:xfrm rot="1207028" flipV="1">
              <a:off x="6630969" y="2012256"/>
              <a:ext cx="1155031" cy="360947"/>
            </a:xfrm>
            <a:prstGeom prst="rightArrow">
              <a:avLst/>
            </a:prstGeom>
            <a:solidFill>
              <a:srgbClr val="144E67"/>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3" name="Oval 32"/>
            <p:cNvSpPr/>
            <p:nvPr/>
          </p:nvSpPr>
          <p:spPr>
            <a:xfrm>
              <a:off x="7902490" y="2141135"/>
              <a:ext cx="584992" cy="584992"/>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0" name="TextBox 20"/>
            <p:cNvSpPr txBox="1">
              <a:spLocks noChangeArrowheads="1"/>
            </p:cNvSpPr>
            <p:nvPr/>
          </p:nvSpPr>
          <p:spPr bwMode="auto">
            <a:xfrm>
              <a:off x="7893954" y="1877726"/>
              <a:ext cx="524302"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err="1">
                  <a:solidFill>
                    <a:prstClr val="white"/>
                  </a:solidFill>
                </a:rPr>
                <a:t>EnvOps</a:t>
              </a:r>
              <a:endParaRPr lang="he-IL" altLang="en-US" sz="1680" dirty="0">
                <a:solidFill>
                  <a:prstClr val="white"/>
                </a:solidFill>
              </a:endParaRPr>
            </a:p>
          </p:txBody>
        </p:sp>
        <p:sp>
          <p:nvSpPr>
            <p:cNvPr id="47" name="Oval 46"/>
            <p:cNvSpPr/>
            <p:nvPr/>
          </p:nvSpPr>
          <p:spPr>
            <a:xfrm>
              <a:off x="7458968" y="450528"/>
              <a:ext cx="429258" cy="429258"/>
            </a:xfrm>
            <a:prstGeom prst="ellipse">
              <a:avLst/>
            </a:prstGeom>
            <a:solidFill>
              <a:srgbClr val="FF000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8" name="Right Arrow 47"/>
            <p:cNvSpPr/>
            <p:nvPr/>
          </p:nvSpPr>
          <p:spPr>
            <a:xfrm rot="19584915">
              <a:off x="6481920" y="957078"/>
              <a:ext cx="1056072" cy="272138"/>
            </a:xfrm>
            <a:prstGeom prst="rightArrow">
              <a:avLst>
                <a:gd name="adj1" fmla="val 31952"/>
                <a:gd name="adj2" fmla="val 40579"/>
              </a:avLst>
            </a:prstGeom>
            <a:solidFill>
              <a:srgbClr val="144E67"/>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49" name="TextBox 20"/>
            <p:cNvSpPr txBox="1">
              <a:spLocks noChangeArrowheads="1"/>
            </p:cNvSpPr>
            <p:nvPr/>
          </p:nvSpPr>
          <p:spPr bwMode="auto">
            <a:xfrm>
              <a:off x="7505095" y="193031"/>
              <a:ext cx="397946"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ITIL ?</a:t>
              </a:r>
              <a:endParaRPr lang="he-IL" altLang="en-US" sz="1680" dirty="0">
                <a:solidFill>
                  <a:prstClr val="white"/>
                </a:solidFill>
              </a:endParaRPr>
            </a:p>
          </p:txBody>
        </p:sp>
      </p:grpSp>
      <p:grpSp>
        <p:nvGrpSpPr>
          <p:cNvPr id="12" name="Group 11"/>
          <p:cNvGrpSpPr/>
          <p:nvPr/>
        </p:nvGrpSpPr>
        <p:grpSpPr>
          <a:xfrm>
            <a:off x="3365063" y="4286455"/>
            <a:ext cx="7979923" cy="3600025"/>
            <a:chOff x="1798363" y="2679035"/>
            <a:chExt cx="4987452" cy="2250016"/>
          </a:xfrm>
        </p:grpSpPr>
        <p:sp>
          <p:nvSpPr>
            <p:cNvPr id="25" name="Rounded Rectangle 24"/>
            <p:cNvSpPr/>
            <p:nvPr/>
          </p:nvSpPr>
          <p:spPr>
            <a:xfrm>
              <a:off x="1798363" y="2679035"/>
              <a:ext cx="4987452" cy="2250016"/>
            </a:xfrm>
            <a:prstGeom prst="roundRect">
              <a:avLst/>
            </a:prstGeom>
            <a:solidFill>
              <a:srgbClr val="104158"/>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24" name="TextBox 25"/>
            <p:cNvSpPr txBox="1">
              <a:spLocks noChangeArrowheads="1"/>
            </p:cNvSpPr>
            <p:nvPr/>
          </p:nvSpPr>
          <p:spPr bwMode="auto">
            <a:xfrm>
              <a:off x="2368429" y="2689571"/>
              <a:ext cx="3955971" cy="27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defTabSz="728758"/>
              <a:r>
                <a:rPr lang="en-US" altLang="en-US" sz="2240" b="1" dirty="0">
                  <a:solidFill>
                    <a:prstClr val="white"/>
                  </a:solidFill>
                </a:rPr>
                <a:t>Cloud Service Management and Operations (CSMO)</a:t>
              </a:r>
              <a:endParaRPr lang="he-IL" altLang="en-US" sz="1760" b="1" dirty="0">
                <a:solidFill>
                  <a:prstClr val="white"/>
                </a:solidFill>
              </a:endParaRPr>
            </a:p>
          </p:txBody>
        </p:sp>
        <p:sp>
          <p:nvSpPr>
            <p:cNvPr id="51" name="Oval 50"/>
            <p:cNvSpPr>
              <a:spLocks noChangeArrowheads="1"/>
            </p:cNvSpPr>
            <p:nvPr/>
          </p:nvSpPr>
          <p:spPr bwMode="auto">
            <a:xfrm rot="19890794">
              <a:off x="3966378" y="3214368"/>
              <a:ext cx="520966" cy="1435929"/>
            </a:xfrm>
            <a:prstGeom prst="ellipse">
              <a:avLst/>
            </a:prstGeom>
            <a:solidFill>
              <a:srgbClr val="CC0000"/>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2" name="Freeform 51"/>
            <p:cNvSpPr>
              <a:spLocks/>
            </p:cNvSpPr>
            <p:nvPr/>
          </p:nvSpPr>
          <p:spPr bwMode="auto">
            <a:xfrm rot="19890794">
              <a:off x="4003245" y="3621907"/>
              <a:ext cx="859561" cy="408049"/>
            </a:xfrm>
            <a:custGeom>
              <a:avLst/>
              <a:gdLst>
                <a:gd name="T0" fmla="*/ 1043 w 1309"/>
                <a:gd name="T1" fmla="*/ 95 h 618"/>
                <a:gd name="T2" fmla="*/ 602 w 1309"/>
                <a:gd name="T3" fmla="*/ 0 h 618"/>
                <a:gd name="T4" fmla="*/ 0 w 1309"/>
                <a:gd name="T5" fmla="*/ 602 h 618"/>
                <a:gd name="T6" fmla="*/ 301 w 1309"/>
                <a:gd name="T7" fmla="*/ 618 h 618"/>
                <a:gd name="T8" fmla="*/ 1043 w 1309"/>
                <a:gd name="T9" fmla="*/ 506 h 618"/>
                <a:gd name="T10" fmla="*/ 1309 w 1309"/>
                <a:gd name="T11" fmla="*/ 301 h 618"/>
                <a:gd name="T12" fmla="*/ 1043 w 1309"/>
                <a:gd name="T13" fmla="*/ 95 h 618"/>
              </a:gdLst>
              <a:ahLst/>
              <a:cxnLst>
                <a:cxn ang="0">
                  <a:pos x="T0" y="T1"/>
                </a:cxn>
                <a:cxn ang="0">
                  <a:pos x="T2" y="T3"/>
                </a:cxn>
                <a:cxn ang="0">
                  <a:pos x="T4" y="T5"/>
                </a:cxn>
                <a:cxn ang="0">
                  <a:pos x="T6" y="T7"/>
                </a:cxn>
                <a:cxn ang="0">
                  <a:pos x="T8" y="T9"/>
                </a:cxn>
                <a:cxn ang="0">
                  <a:pos x="T10" y="T11"/>
                </a:cxn>
                <a:cxn ang="0">
                  <a:pos x="T12" y="T13"/>
                </a:cxn>
              </a:cxnLst>
              <a:rect l="0" t="0" r="r" b="b"/>
              <a:pathLst>
                <a:path w="1309" h="618">
                  <a:moveTo>
                    <a:pt x="1043" y="95"/>
                  </a:moveTo>
                  <a:cubicBezTo>
                    <a:pt x="918" y="50"/>
                    <a:pt x="767" y="18"/>
                    <a:pt x="602" y="0"/>
                  </a:cubicBezTo>
                  <a:cubicBezTo>
                    <a:pt x="0" y="602"/>
                    <a:pt x="0" y="602"/>
                    <a:pt x="0" y="602"/>
                  </a:cubicBezTo>
                  <a:cubicBezTo>
                    <a:pt x="97" y="612"/>
                    <a:pt x="198" y="618"/>
                    <a:pt x="301" y="618"/>
                  </a:cubicBezTo>
                  <a:cubicBezTo>
                    <a:pt x="583" y="618"/>
                    <a:pt x="846" y="578"/>
                    <a:pt x="1043" y="506"/>
                  </a:cubicBezTo>
                  <a:cubicBezTo>
                    <a:pt x="1239" y="435"/>
                    <a:pt x="1309" y="353"/>
                    <a:pt x="1309" y="301"/>
                  </a:cubicBezTo>
                  <a:cubicBezTo>
                    <a:pt x="1309" y="248"/>
                    <a:pt x="1239" y="167"/>
                    <a:pt x="1043" y="95"/>
                  </a:cubicBezTo>
                  <a:close/>
                </a:path>
              </a:pathLst>
            </a:custGeom>
            <a:solidFill>
              <a:schemeClr val="accent6">
                <a:lumMod val="75000"/>
              </a:schemeClr>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3" name="Freeform 52"/>
            <p:cNvSpPr>
              <a:spLocks/>
            </p:cNvSpPr>
            <p:nvPr/>
          </p:nvSpPr>
          <p:spPr bwMode="auto">
            <a:xfrm rot="19890794">
              <a:off x="4058077" y="3207815"/>
              <a:ext cx="609470" cy="669066"/>
            </a:xfrm>
            <a:custGeom>
              <a:avLst/>
              <a:gdLst>
                <a:gd name="T0" fmla="*/ 552 w 928"/>
                <a:gd name="T1" fmla="*/ 303 h 1013"/>
                <a:gd name="T2" fmla="*/ 816 w 928"/>
                <a:gd name="T3" fmla="*/ 1013 h 1013"/>
                <a:gd name="T4" fmla="*/ 927 w 928"/>
                <a:gd name="T5" fmla="*/ 927 h 1013"/>
                <a:gd name="T6" fmla="*/ 928 w 928"/>
                <a:gd name="T7" fmla="*/ 927 h 1013"/>
                <a:gd name="T8" fmla="*/ 656 w 928"/>
                <a:gd name="T9" fmla="*/ 271 h 1013"/>
                <a:gd name="T10" fmla="*/ 0 w 928"/>
                <a:gd name="T11" fmla="*/ 0 h 1013"/>
                <a:gd name="T12" fmla="*/ 552 w 928"/>
                <a:gd name="T13" fmla="*/ 303 h 1013"/>
              </a:gdLst>
              <a:ahLst/>
              <a:cxnLst>
                <a:cxn ang="0">
                  <a:pos x="T0" y="T1"/>
                </a:cxn>
                <a:cxn ang="0">
                  <a:pos x="T2" y="T3"/>
                </a:cxn>
                <a:cxn ang="0">
                  <a:pos x="T4" y="T5"/>
                </a:cxn>
                <a:cxn ang="0">
                  <a:pos x="T6" y="T7"/>
                </a:cxn>
                <a:cxn ang="0">
                  <a:pos x="T8" y="T9"/>
                </a:cxn>
                <a:cxn ang="0">
                  <a:pos x="T10" y="T11"/>
                </a:cxn>
                <a:cxn ang="0">
                  <a:pos x="T12" y="T13"/>
                </a:cxn>
              </a:cxnLst>
              <a:rect l="0" t="0" r="r" b="b"/>
              <a:pathLst>
                <a:path w="928" h="1013">
                  <a:moveTo>
                    <a:pt x="552" y="303"/>
                  </a:moveTo>
                  <a:cubicBezTo>
                    <a:pt x="703" y="499"/>
                    <a:pt x="816" y="766"/>
                    <a:pt x="816" y="1013"/>
                  </a:cubicBezTo>
                  <a:cubicBezTo>
                    <a:pt x="891" y="974"/>
                    <a:pt x="920" y="941"/>
                    <a:pt x="927" y="927"/>
                  </a:cubicBezTo>
                  <a:cubicBezTo>
                    <a:pt x="928" y="927"/>
                    <a:pt x="928" y="927"/>
                    <a:pt x="928" y="927"/>
                  </a:cubicBezTo>
                  <a:cubicBezTo>
                    <a:pt x="928" y="679"/>
                    <a:pt x="831" y="446"/>
                    <a:pt x="656" y="271"/>
                  </a:cubicBezTo>
                  <a:cubicBezTo>
                    <a:pt x="481" y="96"/>
                    <a:pt x="248" y="0"/>
                    <a:pt x="0" y="0"/>
                  </a:cubicBezTo>
                  <a:cubicBezTo>
                    <a:pt x="248" y="0"/>
                    <a:pt x="503" y="239"/>
                    <a:pt x="552" y="303"/>
                  </a:cubicBezTo>
                  <a:close/>
                </a:path>
              </a:pathLst>
            </a:custGeom>
            <a:solidFill>
              <a:srgbClr val="49BBD1"/>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4" name="Freeform 53"/>
            <p:cNvSpPr>
              <a:spLocks/>
            </p:cNvSpPr>
            <p:nvPr/>
          </p:nvSpPr>
          <p:spPr bwMode="auto">
            <a:xfrm rot="19890794">
              <a:off x="4062542" y="3225508"/>
              <a:ext cx="535717" cy="669066"/>
            </a:xfrm>
            <a:custGeom>
              <a:avLst/>
              <a:gdLst>
                <a:gd name="T0" fmla="*/ 0 w 816"/>
                <a:gd name="T1" fmla="*/ 0 h 1013"/>
                <a:gd name="T2" fmla="*/ 0 w 816"/>
                <a:gd name="T3" fmla="*/ 927 h 1013"/>
                <a:gd name="T4" fmla="*/ 816 w 816"/>
                <a:gd name="T5" fmla="*/ 1013 h 1013"/>
                <a:gd name="T6" fmla="*/ 552 w 816"/>
                <a:gd name="T7" fmla="*/ 285 h 1013"/>
                <a:gd name="T8" fmla="*/ 0 w 816"/>
                <a:gd name="T9" fmla="*/ 0 h 1013"/>
              </a:gdLst>
              <a:ahLst/>
              <a:cxnLst>
                <a:cxn ang="0">
                  <a:pos x="T0" y="T1"/>
                </a:cxn>
                <a:cxn ang="0">
                  <a:pos x="T2" y="T3"/>
                </a:cxn>
                <a:cxn ang="0">
                  <a:pos x="T4" y="T5"/>
                </a:cxn>
                <a:cxn ang="0">
                  <a:pos x="T6" y="T7"/>
                </a:cxn>
                <a:cxn ang="0">
                  <a:pos x="T8" y="T9"/>
                </a:cxn>
              </a:cxnLst>
              <a:rect l="0" t="0" r="r" b="b"/>
              <a:pathLst>
                <a:path w="816" h="1013">
                  <a:moveTo>
                    <a:pt x="0" y="0"/>
                  </a:moveTo>
                  <a:cubicBezTo>
                    <a:pt x="0" y="927"/>
                    <a:pt x="0" y="927"/>
                    <a:pt x="0" y="927"/>
                  </a:cubicBezTo>
                  <a:cubicBezTo>
                    <a:pt x="816" y="1013"/>
                    <a:pt x="816" y="1013"/>
                    <a:pt x="816" y="1013"/>
                  </a:cubicBezTo>
                  <a:cubicBezTo>
                    <a:pt x="816" y="766"/>
                    <a:pt x="727" y="461"/>
                    <a:pt x="552" y="285"/>
                  </a:cubicBezTo>
                  <a:cubicBezTo>
                    <a:pt x="412" y="145"/>
                    <a:pt x="248" y="0"/>
                    <a:pt x="0" y="0"/>
                  </a:cubicBezTo>
                  <a:close/>
                </a:path>
              </a:pathLst>
            </a:custGeom>
            <a:solidFill>
              <a:srgbClr val="31828E"/>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5" name="Freeform 54"/>
            <p:cNvSpPr>
              <a:spLocks/>
            </p:cNvSpPr>
            <p:nvPr/>
          </p:nvSpPr>
          <p:spPr bwMode="auto">
            <a:xfrm rot="19890794">
              <a:off x="4002646" y="3348135"/>
              <a:ext cx="527000" cy="636692"/>
            </a:xfrm>
            <a:custGeom>
              <a:avLst/>
              <a:gdLst>
                <a:gd name="T0" fmla="*/ 803 w 803"/>
                <a:gd name="T1" fmla="*/ 876 h 964"/>
                <a:gd name="T2" fmla="*/ 589 w 803"/>
                <a:gd name="T3" fmla="*/ 279 h 964"/>
                <a:gd name="T4" fmla="*/ 156 w 803"/>
                <a:gd name="T5" fmla="*/ 0 h 964"/>
                <a:gd name="T6" fmla="*/ 101 w 803"/>
                <a:gd name="T7" fmla="*/ 120 h 964"/>
                <a:gd name="T8" fmla="*/ 4 w 803"/>
                <a:gd name="T9" fmla="*/ 654 h 964"/>
                <a:gd name="T10" fmla="*/ 0 w 803"/>
                <a:gd name="T11" fmla="*/ 807 h 964"/>
                <a:gd name="T12" fmla="*/ 4 w 803"/>
                <a:gd name="T13" fmla="*/ 959 h 964"/>
                <a:gd name="T14" fmla="*/ 156 w 803"/>
                <a:gd name="T15" fmla="*/ 964 h 964"/>
                <a:gd name="T16" fmla="*/ 309 w 803"/>
                <a:gd name="T17" fmla="*/ 959 h 964"/>
                <a:gd name="T18" fmla="*/ 803 w 803"/>
                <a:gd name="T19" fmla="*/ 876 h 964"/>
                <a:gd name="T20" fmla="*/ 803 w 803"/>
                <a:gd name="T21" fmla="*/ 87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3" h="964">
                  <a:moveTo>
                    <a:pt x="803" y="876"/>
                  </a:moveTo>
                  <a:cubicBezTo>
                    <a:pt x="784" y="654"/>
                    <a:pt x="705" y="419"/>
                    <a:pt x="589" y="279"/>
                  </a:cubicBezTo>
                  <a:cubicBezTo>
                    <a:pt x="455" y="120"/>
                    <a:pt x="322" y="25"/>
                    <a:pt x="156" y="0"/>
                  </a:cubicBezTo>
                  <a:cubicBezTo>
                    <a:pt x="140" y="27"/>
                    <a:pt x="121" y="66"/>
                    <a:pt x="101" y="120"/>
                  </a:cubicBezTo>
                  <a:cubicBezTo>
                    <a:pt x="49" y="265"/>
                    <a:pt x="15" y="450"/>
                    <a:pt x="4" y="654"/>
                  </a:cubicBezTo>
                  <a:cubicBezTo>
                    <a:pt x="1" y="704"/>
                    <a:pt x="0" y="755"/>
                    <a:pt x="0" y="807"/>
                  </a:cubicBezTo>
                  <a:cubicBezTo>
                    <a:pt x="0" y="859"/>
                    <a:pt x="1" y="910"/>
                    <a:pt x="4" y="959"/>
                  </a:cubicBezTo>
                  <a:cubicBezTo>
                    <a:pt x="54" y="962"/>
                    <a:pt x="105" y="964"/>
                    <a:pt x="156" y="964"/>
                  </a:cubicBezTo>
                  <a:cubicBezTo>
                    <a:pt x="208" y="964"/>
                    <a:pt x="259" y="962"/>
                    <a:pt x="309" y="959"/>
                  </a:cubicBezTo>
                  <a:cubicBezTo>
                    <a:pt x="495" y="949"/>
                    <a:pt x="665" y="920"/>
                    <a:pt x="803" y="876"/>
                  </a:cubicBezTo>
                  <a:cubicBezTo>
                    <a:pt x="803" y="876"/>
                    <a:pt x="803" y="876"/>
                    <a:pt x="803" y="876"/>
                  </a:cubicBezTo>
                  <a:close/>
                </a:path>
              </a:pathLst>
            </a:custGeom>
            <a:solidFill>
              <a:srgbClr val="36A853"/>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6" name="Freeform 55"/>
            <p:cNvSpPr>
              <a:spLocks/>
            </p:cNvSpPr>
            <p:nvPr/>
          </p:nvSpPr>
          <p:spPr bwMode="auto">
            <a:xfrm rot="19890794">
              <a:off x="3555728" y="3385828"/>
              <a:ext cx="714066" cy="1435929"/>
            </a:xfrm>
            <a:custGeom>
              <a:avLst/>
              <a:gdLst>
                <a:gd name="T0" fmla="*/ 1087 w 1087"/>
                <a:gd name="T1" fmla="*/ 0 h 2174"/>
                <a:gd name="T2" fmla="*/ 0 w 1087"/>
                <a:gd name="T3" fmla="*/ 1087 h 2174"/>
                <a:gd name="T4" fmla="*/ 1087 w 1087"/>
                <a:gd name="T5" fmla="*/ 2174 h 2174"/>
                <a:gd name="T6" fmla="*/ 1087 w 1087"/>
                <a:gd name="T7" fmla="*/ 2174 h 2174"/>
                <a:gd name="T8" fmla="*/ 691 w 1087"/>
                <a:gd name="T9" fmla="*/ 1087 h 2174"/>
                <a:gd name="T10" fmla="*/ 1087 w 1087"/>
                <a:gd name="T11" fmla="*/ 0 h 2174"/>
              </a:gdLst>
              <a:ahLst/>
              <a:cxnLst>
                <a:cxn ang="0">
                  <a:pos x="T0" y="T1"/>
                </a:cxn>
                <a:cxn ang="0">
                  <a:pos x="T2" y="T3"/>
                </a:cxn>
                <a:cxn ang="0">
                  <a:pos x="T4" y="T5"/>
                </a:cxn>
                <a:cxn ang="0">
                  <a:pos x="T6" y="T7"/>
                </a:cxn>
                <a:cxn ang="0">
                  <a:pos x="T8" y="T9"/>
                </a:cxn>
                <a:cxn ang="0">
                  <a:pos x="T10" y="T11"/>
                </a:cxn>
              </a:cxnLst>
              <a:rect l="0" t="0" r="r" b="b"/>
              <a:pathLst>
                <a:path w="1087" h="2174">
                  <a:moveTo>
                    <a:pt x="1087" y="0"/>
                  </a:moveTo>
                  <a:cubicBezTo>
                    <a:pt x="487" y="0"/>
                    <a:pt x="0" y="486"/>
                    <a:pt x="0" y="1087"/>
                  </a:cubicBezTo>
                  <a:cubicBezTo>
                    <a:pt x="0" y="1687"/>
                    <a:pt x="487" y="2174"/>
                    <a:pt x="1087" y="2174"/>
                  </a:cubicBezTo>
                  <a:cubicBezTo>
                    <a:pt x="1087" y="2174"/>
                    <a:pt x="1087" y="2174"/>
                    <a:pt x="1087" y="2174"/>
                  </a:cubicBezTo>
                  <a:cubicBezTo>
                    <a:pt x="868" y="2174"/>
                    <a:pt x="691" y="1687"/>
                    <a:pt x="691" y="1087"/>
                  </a:cubicBezTo>
                  <a:cubicBezTo>
                    <a:pt x="691" y="486"/>
                    <a:pt x="868" y="0"/>
                    <a:pt x="1087" y="0"/>
                  </a:cubicBezTo>
                  <a:close/>
                </a:path>
              </a:pathLst>
            </a:custGeom>
            <a:solidFill>
              <a:srgbClr val="FF0000"/>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7" name="Freeform 56"/>
            <p:cNvSpPr>
              <a:spLocks/>
            </p:cNvSpPr>
            <p:nvPr/>
          </p:nvSpPr>
          <p:spPr bwMode="auto">
            <a:xfrm rot="19890794">
              <a:off x="4158503" y="3781228"/>
              <a:ext cx="859561" cy="665019"/>
            </a:xfrm>
            <a:custGeom>
              <a:avLst/>
              <a:gdLst>
                <a:gd name="T0" fmla="*/ 1309 w 1309"/>
                <a:gd name="T1" fmla="*/ 0 h 1007"/>
                <a:gd name="T2" fmla="*/ 1043 w 1309"/>
                <a:gd name="T3" fmla="*/ 205 h 1007"/>
                <a:gd name="T4" fmla="*/ 301 w 1309"/>
                <a:gd name="T5" fmla="*/ 317 h 1007"/>
                <a:gd name="T6" fmla="*/ 0 w 1309"/>
                <a:gd name="T7" fmla="*/ 301 h 1007"/>
                <a:gd name="T8" fmla="*/ 96 w 1309"/>
                <a:gd name="T9" fmla="*/ 741 h 1007"/>
                <a:gd name="T10" fmla="*/ 301 w 1309"/>
                <a:gd name="T11" fmla="*/ 1007 h 1007"/>
                <a:gd name="T12" fmla="*/ 301 w 1309"/>
                <a:gd name="T13" fmla="*/ 1007 h 1007"/>
                <a:gd name="T14" fmla="*/ 1013 w 1309"/>
                <a:gd name="T15" fmla="*/ 712 h 1007"/>
                <a:gd name="T16" fmla="*/ 1309 w 1309"/>
                <a:gd name="T17"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 h="1007">
                  <a:moveTo>
                    <a:pt x="1309" y="0"/>
                  </a:moveTo>
                  <a:cubicBezTo>
                    <a:pt x="1308" y="52"/>
                    <a:pt x="1238" y="134"/>
                    <a:pt x="1043" y="205"/>
                  </a:cubicBezTo>
                  <a:cubicBezTo>
                    <a:pt x="846" y="277"/>
                    <a:pt x="583" y="317"/>
                    <a:pt x="301" y="317"/>
                  </a:cubicBezTo>
                  <a:cubicBezTo>
                    <a:pt x="198" y="317"/>
                    <a:pt x="97" y="311"/>
                    <a:pt x="0" y="301"/>
                  </a:cubicBezTo>
                  <a:cubicBezTo>
                    <a:pt x="18" y="466"/>
                    <a:pt x="51" y="617"/>
                    <a:pt x="96" y="741"/>
                  </a:cubicBezTo>
                  <a:cubicBezTo>
                    <a:pt x="167" y="937"/>
                    <a:pt x="249" y="1007"/>
                    <a:pt x="301" y="1007"/>
                  </a:cubicBezTo>
                  <a:cubicBezTo>
                    <a:pt x="301" y="1007"/>
                    <a:pt x="301" y="1007"/>
                    <a:pt x="301" y="1007"/>
                  </a:cubicBezTo>
                  <a:cubicBezTo>
                    <a:pt x="570" y="1007"/>
                    <a:pt x="823" y="902"/>
                    <a:pt x="1013" y="712"/>
                  </a:cubicBezTo>
                  <a:cubicBezTo>
                    <a:pt x="1204" y="522"/>
                    <a:pt x="1308" y="269"/>
                    <a:pt x="1309" y="0"/>
                  </a:cubicBezTo>
                  <a:close/>
                </a:path>
              </a:pathLst>
            </a:custGeom>
            <a:solidFill>
              <a:srgbClr val="FFC000"/>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cxnSp>
          <p:nvCxnSpPr>
            <p:cNvPr id="58" name="Straight Connector 57"/>
            <p:cNvCxnSpPr/>
            <p:nvPr/>
          </p:nvCxnSpPr>
          <p:spPr>
            <a:xfrm flipV="1">
              <a:off x="4534624" y="3177173"/>
              <a:ext cx="259906" cy="259906"/>
            </a:xfrm>
            <a:prstGeom prst="line">
              <a:avLst/>
            </a:prstGeom>
            <a:ln w="19050">
              <a:solidFill>
                <a:srgbClr val="31828E"/>
              </a:solidFill>
              <a:headEnd type="ova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792053" y="3177828"/>
              <a:ext cx="519505" cy="0"/>
            </a:xfrm>
            <a:prstGeom prst="straightConnector1">
              <a:avLst/>
            </a:prstGeom>
            <a:ln w="19050">
              <a:solidFill>
                <a:srgbClr val="31828E"/>
              </a:solidFill>
              <a:tailEnd type="diamon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0800000" flipV="1">
              <a:off x="3475023" y="4222075"/>
              <a:ext cx="259906" cy="259906"/>
            </a:xfrm>
            <a:prstGeom prst="line">
              <a:avLst/>
            </a:prstGeom>
            <a:ln w="19050">
              <a:solidFill>
                <a:srgbClr val="CC0000"/>
              </a:solidFill>
              <a:headEnd type="ova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8100000">
              <a:off x="3303000" y="4409557"/>
              <a:ext cx="145826" cy="145826"/>
            </a:xfrm>
            <a:prstGeom prst="straightConnector1">
              <a:avLst/>
            </a:prstGeom>
            <a:ln w="19050">
              <a:solidFill>
                <a:srgbClr val="CC0000"/>
              </a:solidFill>
              <a:tailEnd type="diamon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3692409" y="3157067"/>
              <a:ext cx="444963" cy="402339"/>
            </a:xfrm>
            <a:prstGeom prst="line">
              <a:avLst/>
            </a:prstGeom>
            <a:ln w="1905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2983498" y="3157966"/>
              <a:ext cx="712305" cy="0"/>
            </a:xfrm>
            <a:prstGeom prst="straightConnector1">
              <a:avLst/>
            </a:prstGeom>
            <a:ln w="19050">
              <a:solidFill>
                <a:schemeClr val="accent4">
                  <a:lumMod val="75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0800000" flipH="1" flipV="1">
              <a:off x="4723784" y="4221693"/>
              <a:ext cx="259906" cy="259906"/>
            </a:xfrm>
            <a:prstGeom prst="line">
              <a:avLst/>
            </a:prstGeom>
            <a:ln w="19050">
              <a:solidFill>
                <a:srgbClr val="CF8B03"/>
              </a:solidFill>
              <a:headEnd type="oval"/>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3500000" flipH="1">
              <a:off x="5009887" y="4408030"/>
              <a:ext cx="145826" cy="145826"/>
            </a:xfrm>
            <a:prstGeom prst="straightConnector1">
              <a:avLst/>
            </a:prstGeom>
            <a:ln w="19050">
              <a:solidFill>
                <a:srgbClr val="CF8B03"/>
              </a:solidFill>
              <a:tailEnd type="diamon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383122" y="3049569"/>
              <a:ext cx="1195571" cy="427040"/>
            </a:xfrm>
            <a:prstGeom prst="rect">
              <a:avLst/>
            </a:prstGeom>
            <a:noFill/>
          </p:spPr>
          <p:txBody>
            <a:bodyPr wrap="square" rtlCol="0">
              <a:spAutoFit/>
            </a:bodyPr>
            <a:lstStyle/>
            <a:p>
              <a:pPr defTabSz="728758"/>
              <a:r>
                <a:rPr lang="en-US" sz="1920" dirty="0">
                  <a:solidFill>
                    <a:prstClr val="white"/>
                  </a:solidFill>
                  <a:latin typeface="Corbel"/>
                </a:rPr>
                <a:t>Environment Ops</a:t>
              </a:r>
            </a:p>
          </p:txBody>
        </p:sp>
        <p:sp>
          <p:nvSpPr>
            <p:cNvPr id="67" name="TextBox 66"/>
            <p:cNvSpPr txBox="1"/>
            <p:nvPr/>
          </p:nvSpPr>
          <p:spPr>
            <a:xfrm>
              <a:off x="2307722" y="3046856"/>
              <a:ext cx="621605" cy="242374"/>
            </a:xfrm>
            <a:prstGeom prst="rect">
              <a:avLst/>
            </a:prstGeom>
            <a:noFill/>
          </p:spPr>
          <p:txBody>
            <a:bodyPr wrap="none" rtlCol="0">
              <a:spAutoFit/>
            </a:bodyPr>
            <a:lstStyle/>
            <a:p>
              <a:pPr algn="r" defTabSz="728758"/>
              <a:r>
                <a:rPr lang="id-ID" sz="1920">
                  <a:solidFill>
                    <a:prstClr val="white"/>
                  </a:solidFill>
                  <a:latin typeface="Corbel"/>
                </a:rPr>
                <a:t>DevOps</a:t>
              </a:r>
              <a:endParaRPr lang="id-ID" sz="1920" dirty="0">
                <a:solidFill>
                  <a:prstClr val="white"/>
                </a:solidFill>
                <a:latin typeface="Corbel"/>
              </a:endParaRPr>
            </a:p>
          </p:txBody>
        </p:sp>
        <p:sp>
          <p:nvSpPr>
            <p:cNvPr id="68" name="TextBox 67"/>
            <p:cNvSpPr txBox="1"/>
            <p:nvPr/>
          </p:nvSpPr>
          <p:spPr>
            <a:xfrm>
              <a:off x="5267239" y="4321907"/>
              <a:ext cx="1026123" cy="427040"/>
            </a:xfrm>
            <a:prstGeom prst="rect">
              <a:avLst/>
            </a:prstGeom>
            <a:noFill/>
          </p:spPr>
          <p:txBody>
            <a:bodyPr wrap="none" rtlCol="0">
              <a:spAutoFit/>
            </a:bodyPr>
            <a:lstStyle/>
            <a:p>
              <a:pPr defTabSz="728758"/>
              <a:r>
                <a:rPr lang="en-US" sz="1920" dirty="0">
                  <a:solidFill>
                    <a:prstClr val="white"/>
                  </a:solidFill>
                  <a:latin typeface="Corbel"/>
                </a:rPr>
                <a:t>Site Reliability</a:t>
              </a:r>
            </a:p>
            <a:p>
              <a:pPr defTabSz="728758"/>
              <a:r>
                <a:rPr lang="en-US" sz="1920" dirty="0">
                  <a:solidFill>
                    <a:prstClr val="white"/>
                  </a:solidFill>
                  <a:latin typeface="Corbel"/>
                </a:rPr>
                <a:t>Engineering</a:t>
              </a:r>
            </a:p>
          </p:txBody>
        </p:sp>
        <p:sp>
          <p:nvSpPr>
            <p:cNvPr id="69" name="TextBox 68"/>
            <p:cNvSpPr txBox="1"/>
            <p:nvPr/>
          </p:nvSpPr>
          <p:spPr>
            <a:xfrm>
              <a:off x="1884576" y="4241522"/>
              <a:ext cx="1770902" cy="611706"/>
            </a:xfrm>
            <a:prstGeom prst="rect">
              <a:avLst/>
            </a:prstGeom>
            <a:noFill/>
          </p:spPr>
          <p:txBody>
            <a:bodyPr wrap="square" rtlCol="0">
              <a:spAutoFit/>
            </a:bodyPr>
            <a:lstStyle/>
            <a:p>
              <a:pPr algn="ctr" defTabSz="728758"/>
              <a:r>
                <a:rPr lang="en-US" sz="1920" dirty="0">
                  <a:solidFill>
                    <a:prstClr val="white"/>
                  </a:solidFill>
                  <a:latin typeface="Corbel"/>
                </a:rPr>
                <a:t>Service </a:t>
              </a:r>
              <a:br>
                <a:rPr lang="en-US" sz="1920" dirty="0">
                  <a:solidFill>
                    <a:prstClr val="white"/>
                  </a:solidFill>
                  <a:latin typeface="Corbel"/>
                </a:rPr>
              </a:br>
              <a:r>
                <a:rPr lang="en-US" sz="1920" dirty="0">
                  <a:solidFill>
                    <a:prstClr val="white"/>
                  </a:solidFill>
                  <a:latin typeface="Corbel"/>
                </a:rPr>
                <a:t>Management,</a:t>
              </a:r>
            </a:p>
            <a:p>
              <a:pPr algn="ctr" defTabSz="728758"/>
              <a:r>
                <a:rPr lang="en-US" sz="1920" dirty="0">
                  <a:solidFill>
                    <a:prstClr val="white"/>
                  </a:solidFill>
                  <a:latin typeface="Corbel"/>
                </a:rPr>
                <a:t>ITIL, IT4IT, </a:t>
              </a:r>
              <a:r>
                <a:rPr lang="en-US" sz="1920" dirty="0" err="1">
                  <a:solidFill>
                    <a:prstClr val="white"/>
                  </a:solidFill>
                  <a:latin typeface="Corbel"/>
                </a:rPr>
                <a:t>ZeroOutage</a:t>
              </a:r>
              <a:endParaRPr lang="en-US" sz="1920" dirty="0">
                <a:solidFill>
                  <a:prstClr val="white"/>
                </a:solidFill>
                <a:latin typeface="Corbel"/>
              </a:endParaRPr>
            </a:p>
          </p:txBody>
        </p:sp>
      </p:grpSp>
    </p:spTree>
    <p:extLst>
      <p:ext uri="{BB962C8B-B14F-4D97-AF65-F5344CB8AC3E}">
        <p14:creationId xmlns:p14="http://schemas.microsoft.com/office/powerpoint/2010/main" val="3058115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639312" y="788465"/>
            <a:ext cx="11352790" cy="7319950"/>
          </a:xfrm>
          <a:prstGeom prst="roundRect">
            <a:avLst>
              <a:gd name="adj" fmla="val 752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a:t>
            </a:r>
            <a:endParaRPr lang="en-US" sz="2880" b="1" dirty="0">
              <a:solidFill>
                <a:srgbClr val="FFFF00"/>
              </a:solidFill>
              <a:latin typeface="Arial" charset="0"/>
              <a:ea typeface="Arial" charset="0"/>
              <a:cs typeface="Arial" charset="0"/>
            </a:endParaRPr>
          </a:p>
        </p:txBody>
      </p:sp>
      <p:pic>
        <p:nvPicPr>
          <p:cNvPr id="3074" name="Picture 2" descr="CSMO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240" y="841346"/>
            <a:ext cx="10461347" cy="7131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08513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Incident Management Tool Chain</a:t>
            </a:r>
            <a:endParaRPr lang="en-US" sz="2880" b="1" dirty="0">
              <a:solidFill>
                <a:srgbClr val="FFFF00"/>
              </a:solidFill>
              <a:latin typeface="Arial" charset="0"/>
              <a:ea typeface="Arial" charset="0"/>
              <a:cs typeface="Arial" charset="0"/>
            </a:endParaRPr>
          </a:p>
        </p:txBody>
      </p:sp>
      <p:sp>
        <p:nvSpPr>
          <p:cNvPr id="33" name="Rounded Rectangle 44"/>
          <p:cNvSpPr>
            <a:spLocks noChangeArrowheads="1"/>
          </p:cNvSpPr>
          <p:nvPr/>
        </p:nvSpPr>
        <p:spPr bwMode="auto">
          <a:xfrm>
            <a:off x="1579246" y="1090464"/>
            <a:ext cx="2341245" cy="6850381"/>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920">
              <a:solidFill>
                <a:srgbClr val="002060"/>
              </a:solidFill>
            </a:endParaRPr>
          </a:p>
        </p:txBody>
      </p:sp>
      <p:sp>
        <p:nvSpPr>
          <p:cNvPr id="34" name="TextBox 46"/>
          <p:cNvSpPr txBox="1">
            <a:spLocks noChangeArrowheads="1"/>
          </p:cNvSpPr>
          <p:nvPr/>
        </p:nvSpPr>
        <p:spPr bwMode="auto">
          <a:xfrm>
            <a:off x="1575436" y="7434501"/>
            <a:ext cx="2345054" cy="387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920"/>
              <a:t>Monitor</a:t>
            </a:r>
            <a:endParaRPr lang="en-US" altLang="en-US" sz="1920"/>
          </a:p>
        </p:txBody>
      </p:sp>
      <p:sp>
        <p:nvSpPr>
          <p:cNvPr id="35" name="Rounded Rectangle 47"/>
          <p:cNvSpPr>
            <a:spLocks noChangeArrowheads="1"/>
          </p:cNvSpPr>
          <p:nvPr/>
        </p:nvSpPr>
        <p:spPr bwMode="auto">
          <a:xfrm>
            <a:off x="4272917" y="1090464"/>
            <a:ext cx="2341245" cy="6850381"/>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920">
              <a:solidFill>
                <a:srgbClr val="002060"/>
              </a:solidFill>
            </a:endParaRPr>
          </a:p>
        </p:txBody>
      </p:sp>
      <p:sp>
        <p:nvSpPr>
          <p:cNvPr id="36" name="TextBox 48"/>
          <p:cNvSpPr txBox="1">
            <a:spLocks noChangeArrowheads="1"/>
          </p:cNvSpPr>
          <p:nvPr/>
        </p:nvSpPr>
        <p:spPr bwMode="auto">
          <a:xfrm>
            <a:off x="4269107" y="7434501"/>
            <a:ext cx="2345054" cy="387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920"/>
              <a:t>Analyze</a:t>
            </a:r>
            <a:endParaRPr lang="en-US" altLang="en-US" sz="1920"/>
          </a:p>
        </p:txBody>
      </p:sp>
      <p:sp>
        <p:nvSpPr>
          <p:cNvPr id="38" name="Rounded Rectangle 49"/>
          <p:cNvSpPr>
            <a:spLocks noChangeArrowheads="1"/>
          </p:cNvSpPr>
          <p:nvPr/>
        </p:nvSpPr>
        <p:spPr bwMode="auto">
          <a:xfrm>
            <a:off x="6966586" y="1090464"/>
            <a:ext cx="2339341" cy="6850381"/>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920">
              <a:solidFill>
                <a:srgbClr val="002060"/>
              </a:solidFill>
            </a:endParaRPr>
          </a:p>
        </p:txBody>
      </p:sp>
      <p:sp>
        <p:nvSpPr>
          <p:cNvPr id="39" name="TextBox 50"/>
          <p:cNvSpPr txBox="1">
            <a:spLocks noChangeArrowheads="1"/>
          </p:cNvSpPr>
          <p:nvPr/>
        </p:nvSpPr>
        <p:spPr bwMode="auto">
          <a:xfrm>
            <a:off x="6960870" y="7434501"/>
            <a:ext cx="2345056" cy="387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920"/>
              <a:t>Plan</a:t>
            </a:r>
            <a:endParaRPr lang="en-US" altLang="en-US" sz="1920"/>
          </a:p>
        </p:txBody>
      </p:sp>
      <p:sp>
        <p:nvSpPr>
          <p:cNvPr id="40" name="Rounded Rectangle 51"/>
          <p:cNvSpPr>
            <a:spLocks noChangeArrowheads="1"/>
          </p:cNvSpPr>
          <p:nvPr/>
        </p:nvSpPr>
        <p:spPr bwMode="auto">
          <a:xfrm>
            <a:off x="9658351" y="1090464"/>
            <a:ext cx="2341246" cy="6850381"/>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1920">
              <a:solidFill>
                <a:srgbClr val="002060"/>
              </a:solidFill>
            </a:endParaRPr>
          </a:p>
        </p:txBody>
      </p:sp>
      <p:sp>
        <p:nvSpPr>
          <p:cNvPr id="41" name="TextBox 52"/>
          <p:cNvSpPr txBox="1">
            <a:spLocks noChangeArrowheads="1"/>
          </p:cNvSpPr>
          <p:nvPr/>
        </p:nvSpPr>
        <p:spPr bwMode="auto">
          <a:xfrm>
            <a:off x="9654541" y="7511059"/>
            <a:ext cx="2345056" cy="387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920"/>
              <a:t>Execute</a:t>
            </a:r>
            <a:endParaRPr lang="en-US" altLang="en-US" sz="1920"/>
          </a:p>
        </p:txBody>
      </p:sp>
      <p:sp>
        <p:nvSpPr>
          <p:cNvPr id="42" name="TextBox 36"/>
          <p:cNvSpPr txBox="1">
            <a:spLocks noChangeArrowheads="1"/>
          </p:cNvSpPr>
          <p:nvPr/>
        </p:nvSpPr>
        <p:spPr bwMode="auto">
          <a:xfrm>
            <a:off x="1895475" y="5701313"/>
            <a:ext cx="1676400" cy="978729"/>
          </a:xfrm>
          <a:prstGeom prst="rect">
            <a:avLst/>
          </a:prstGeom>
          <a:solidFill>
            <a:schemeClr val="accent2">
              <a:lumMod val="60000"/>
              <a:lumOff val="4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920" b="1" dirty="0">
              <a:solidFill>
                <a:srgbClr val="002060"/>
              </a:solidFill>
              <a:latin typeface="+mj-lt"/>
              <a:ea typeface="ＭＳ Ｐゴシック" pitchFamily="34" charset="-128"/>
            </a:endParaRPr>
          </a:p>
          <a:p>
            <a:pPr algn="ctr">
              <a:defRPr/>
            </a:pPr>
            <a:r>
              <a:rPr lang="en-US" altLang="en-US" sz="1920" b="1" dirty="0">
                <a:solidFill>
                  <a:srgbClr val="002060"/>
                </a:solidFill>
                <a:latin typeface="+mj-lt"/>
                <a:ea typeface="ＭＳ Ｐゴシック" pitchFamily="34" charset="-128"/>
              </a:rPr>
              <a:t>Logging</a:t>
            </a:r>
          </a:p>
          <a:p>
            <a:pPr algn="ctr">
              <a:defRPr/>
            </a:pPr>
            <a:endParaRPr lang="en-US" altLang="en-US" sz="1920" b="1" dirty="0">
              <a:solidFill>
                <a:srgbClr val="002060"/>
              </a:solidFill>
              <a:latin typeface="+mj-lt"/>
              <a:ea typeface="ＭＳ Ｐゴシック" pitchFamily="34" charset="-128"/>
            </a:endParaRPr>
          </a:p>
        </p:txBody>
      </p:sp>
      <p:sp>
        <p:nvSpPr>
          <p:cNvPr id="43" name="TextBox 36"/>
          <p:cNvSpPr txBox="1">
            <a:spLocks noChangeArrowheads="1"/>
          </p:cNvSpPr>
          <p:nvPr/>
        </p:nvSpPr>
        <p:spPr bwMode="auto">
          <a:xfrm>
            <a:off x="1895475" y="2642070"/>
            <a:ext cx="1676400" cy="978729"/>
          </a:xfrm>
          <a:prstGeom prst="rect">
            <a:avLst/>
          </a:prstGeom>
          <a:solidFill>
            <a:schemeClr val="accent2">
              <a:lumMod val="60000"/>
              <a:lumOff val="4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920" b="1" dirty="0">
              <a:solidFill>
                <a:srgbClr val="002060"/>
              </a:solidFill>
              <a:latin typeface="+mj-lt"/>
              <a:ea typeface="ＭＳ Ｐゴシック" pitchFamily="34" charset="-128"/>
            </a:endParaRPr>
          </a:p>
          <a:p>
            <a:pPr algn="ctr">
              <a:defRPr/>
            </a:pPr>
            <a:r>
              <a:rPr lang="en-US" altLang="en-US" sz="1920" b="1" dirty="0">
                <a:solidFill>
                  <a:srgbClr val="002060"/>
                </a:solidFill>
                <a:latin typeface="+mj-lt"/>
                <a:ea typeface="ＭＳ Ｐゴシック" pitchFamily="34" charset="-128"/>
              </a:rPr>
              <a:t>Monitoring</a:t>
            </a:r>
          </a:p>
          <a:p>
            <a:pPr algn="ctr">
              <a:defRPr/>
            </a:pPr>
            <a:endParaRPr lang="en-US" altLang="en-US" sz="1920" b="1" dirty="0">
              <a:solidFill>
                <a:srgbClr val="002060"/>
              </a:solidFill>
              <a:latin typeface="+mj-lt"/>
              <a:ea typeface="ＭＳ Ｐゴシック" pitchFamily="34" charset="-128"/>
            </a:endParaRPr>
          </a:p>
        </p:txBody>
      </p:sp>
      <p:sp>
        <p:nvSpPr>
          <p:cNvPr id="45" name="TextBox 36"/>
          <p:cNvSpPr txBox="1">
            <a:spLocks noChangeArrowheads="1"/>
          </p:cNvSpPr>
          <p:nvPr/>
        </p:nvSpPr>
        <p:spPr bwMode="auto">
          <a:xfrm>
            <a:off x="4464815" y="4375430"/>
            <a:ext cx="1988819" cy="1274195"/>
          </a:xfrm>
          <a:prstGeom prst="rect">
            <a:avLst/>
          </a:prstGeom>
          <a:solidFill>
            <a:schemeClr val="accent2">
              <a:lumMod val="60000"/>
              <a:lumOff val="4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920" b="1" dirty="0">
              <a:solidFill>
                <a:srgbClr val="002060"/>
              </a:solidFill>
              <a:latin typeface="+mj-lt"/>
              <a:ea typeface="ＭＳ Ｐゴシック" pitchFamily="34" charset="-128"/>
            </a:endParaRPr>
          </a:p>
          <a:p>
            <a:pPr algn="ctr">
              <a:defRPr/>
            </a:pPr>
            <a:r>
              <a:rPr lang="en-US" altLang="en-US" sz="1920" b="1" dirty="0">
                <a:solidFill>
                  <a:srgbClr val="002060"/>
                </a:solidFill>
                <a:latin typeface="+mj-lt"/>
                <a:ea typeface="ＭＳ Ｐゴシック" pitchFamily="34" charset="-128"/>
              </a:rPr>
              <a:t>Event</a:t>
            </a:r>
          </a:p>
          <a:p>
            <a:pPr algn="ctr">
              <a:defRPr/>
            </a:pPr>
            <a:r>
              <a:rPr lang="en-US" altLang="en-US" sz="1920" b="1" dirty="0">
                <a:solidFill>
                  <a:srgbClr val="002060"/>
                </a:solidFill>
                <a:latin typeface="+mj-lt"/>
                <a:ea typeface="ＭＳ Ｐゴシック" pitchFamily="34" charset="-128"/>
              </a:rPr>
              <a:t>Management</a:t>
            </a:r>
          </a:p>
          <a:p>
            <a:pPr algn="ctr">
              <a:defRPr/>
            </a:pPr>
            <a:endParaRPr lang="en-US" altLang="en-US" sz="1920" b="1" dirty="0">
              <a:solidFill>
                <a:srgbClr val="002060"/>
              </a:solidFill>
              <a:latin typeface="+mj-lt"/>
              <a:ea typeface="ＭＳ Ｐゴシック" pitchFamily="34" charset="-128"/>
            </a:endParaRPr>
          </a:p>
        </p:txBody>
      </p:sp>
      <p:sp>
        <p:nvSpPr>
          <p:cNvPr id="46" name="TextBox 36"/>
          <p:cNvSpPr txBox="1">
            <a:spLocks noChangeArrowheads="1"/>
          </p:cNvSpPr>
          <p:nvPr/>
        </p:nvSpPr>
        <p:spPr bwMode="auto">
          <a:xfrm>
            <a:off x="5892166" y="2742439"/>
            <a:ext cx="5444490" cy="978729"/>
          </a:xfrm>
          <a:prstGeom prst="rect">
            <a:avLst/>
          </a:prstGeom>
          <a:solidFill>
            <a:schemeClr val="accent2">
              <a:lumMod val="60000"/>
              <a:lumOff val="4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920" b="1" dirty="0">
              <a:solidFill>
                <a:srgbClr val="002060"/>
              </a:solidFill>
              <a:latin typeface="+mj-lt"/>
              <a:ea typeface="ＭＳ Ｐゴシック" pitchFamily="34" charset="-128"/>
            </a:endParaRPr>
          </a:p>
          <a:p>
            <a:pPr algn="ctr">
              <a:defRPr/>
            </a:pPr>
            <a:r>
              <a:rPr lang="en-US" altLang="en-US" sz="1920" b="1" dirty="0">
                <a:solidFill>
                  <a:srgbClr val="002060"/>
                </a:solidFill>
                <a:latin typeface="+mj-lt"/>
                <a:ea typeface="ＭＳ Ｐゴシック" pitchFamily="34" charset="-128"/>
              </a:rPr>
              <a:t>Runbooks</a:t>
            </a:r>
          </a:p>
          <a:p>
            <a:pPr algn="ctr">
              <a:defRPr/>
            </a:pPr>
            <a:endParaRPr lang="en-US" altLang="en-US" sz="1920" b="1" dirty="0">
              <a:solidFill>
                <a:srgbClr val="002060"/>
              </a:solidFill>
              <a:latin typeface="+mj-lt"/>
              <a:ea typeface="ＭＳ Ｐゴシック" pitchFamily="34" charset="-128"/>
            </a:endParaRPr>
          </a:p>
        </p:txBody>
      </p:sp>
      <p:sp>
        <p:nvSpPr>
          <p:cNvPr id="48" name="TextBox 36"/>
          <p:cNvSpPr txBox="1">
            <a:spLocks noChangeArrowheads="1"/>
          </p:cNvSpPr>
          <p:nvPr/>
        </p:nvSpPr>
        <p:spPr bwMode="auto">
          <a:xfrm>
            <a:off x="7292342" y="4491638"/>
            <a:ext cx="1646811" cy="978729"/>
          </a:xfrm>
          <a:prstGeom prst="rect">
            <a:avLst/>
          </a:prstGeom>
          <a:solidFill>
            <a:schemeClr val="accent2">
              <a:lumMod val="60000"/>
              <a:lumOff val="4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920" b="1" dirty="0">
              <a:solidFill>
                <a:srgbClr val="002060"/>
              </a:solidFill>
              <a:latin typeface="+mj-lt"/>
              <a:ea typeface="ＭＳ Ｐゴシック" pitchFamily="34" charset="-128"/>
            </a:endParaRPr>
          </a:p>
          <a:p>
            <a:pPr algn="ctr">
              <a:defRPr/>
            </a:pPr>
            <a:r>
              <a:rPr lang="en-US" altLang="en-US" sz="1920" b="1" dirty="0">
                <a:solidFill>
                  <a:srgbClr val="002060"/>
                </a:solidFill>
                <a:latin typeface="+mj-lt"/>
                <a:ea typeface="ＭＳ Ｐゴシック" pitchFamily="34" charset="-128"/>
              </a:rPr>
              <a:t>Notification</a:t>
            </a:r>
          </a:p>
          <a:p>
            <a:pPr algn="ctr">
              <a:defRPr/>
            </a:pPr>
            <a:endParaRPr lang="en-US" altLang="en-US" sz="1920" b="1" dirty="0">
              <a:solidFill>
                <a:srgbClr val="002060"/>
              </a:solidFill>
              <a:latin typeface="+mj-lt"/>
              <a:ea typeface="ＭＳ Ｐゴシック" pitchFamily="34" charset="-128"/>
            </a:endParaRPr>
          </a:p>
        </p:txBody>
      </p:sp>
      <p:sp>
        <p:nvSpPr>
          <p:cNvPr id="49" name="TextBox 36"/>
          <p:cNvSpPr txBox="1">
            <a:spLocks noChangeArrowheads="1"/>
          </p:cNvSpPr>
          <p:nvPr/>
        </p:nvSpPr>
        <p:spPr bwMode="auto">
          <a:xfrm>
            <a:off x="2395330" y="1269847"/>
            <a:ext cx="8976360" cy="978729"/>
          </a:xfrm>
          <a:prstGeom prst="rect">
            <a:avLst/>
          </a:prstGeom>
          <a:solidFill>
            <a:schemeClr val="accent2">
              <a:lumMod val="60000"/>
              <a:lumOff val="4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920" b="1" dirty="0">
              <a:solidFill>
                <a:srgbClr val="002060"/>
              </a:solidFill>
              <a:latin typeface="+mj-lt"/>
              <a:ea typeface="ＭＳ Ｐゴシック" pitchFamily="34" charset="-128"/>
            </a:endParaRPr>
          </a:p>
          <a:p>
            <a:pPr algn="ctr">
              <a:defRPr/>
            </a:pPr>
            <a:r>
              <a:rPr lang="en-US" altLang="en-US" sz="1920" b="1" dirty="0">
                <a:solidFill>
                  <a:srgbClr val="002060"/>
                </a:solidFill>
                <a:latin typeface="+mj-lt"/>
                <a:ea typeface="ＭＳ Ｐゴシック" pitchFamily="34" charset="-128"/>
              </a:rPr>
              <a:t>Dashboards &amp; Reporting</a:t>
            </a:r>
            <a:br>
              <a:rPr lang="en-US" altLang="en-US" sz="1920" b="1" dirty="0">
                <a:solidFill>
                  <a:srgbClr val="002060"/>
                </a:solidFill>
                <a:latin typeface="+mj-lt"/>
                <a:ea typeface="ＭＳ Ｐゴシック" pitchFamily="34" charset="-128"/>
              </a:rPr>
            </a:br>
            <a:endParaRPr lang="en-US" altLang="en-US" sz="1920" b="1" dirty="0">
              <a:solidFill>
                <a:srgbClr val="002060"/>
              </a:solidFill>
              <a:latin typeface="+mj-lt"/>
              <a:ea typeface="ＭＳ Ｐゴシック" pitchFamily="34" charset="-128"/>
            </a:endParaRPr>
          </a:p>
        </p:txBody>
      </p:sp>
      <p:cxnSp>
        <p:nvCxnSpPr>
          <p:cNvPr id="51" name="Straight Arrow Connector 50"/>
          <p:cNvCxnSpPr>
            <a:stCxn id="43" idx="3"/>
            <a:endCxn id="45" idx="1"/>
          </p:cNvCxnSpPr>
          <p:nvPr/>
        </p:nvCxnSpPr>
        <p:spPr>
          <a:xfrm>
            <a:off x="3571875" y="3131435"/>
            <a:ext cx="892940" cy="188109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3"/>
            <a:endCxn id="45" idx="1"/>
          </p:cNvCxnSpPr>
          <p:nvPr/>
        </p:nvCxnSpPr>
        <p:spPr>
          <a:xfrm flipV="1">
            <a:off x="3571875" y="5012528"/>
            <a:ext cx="892940" cy="117815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8" idx="3"/>
            <a:endCxn id="56" idx="1"/>
          </p:cNvCxnSpPr>
          <p:nvPr/>
        </p:nvCxnSpPr>
        <p:spPr>
          <a:xfrm>
            <a:off x="8939153" y="4981003"/>
            <a:ext cx="946401" cy="386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5" idx="3"/>
            <a:endCxn id="46" idx="2"/>
          </p:cNvCxnSpPr>
          <p:nvPr/>
        </p:nvCxnSpPr>
        <p:spPr>
          <a:xfrm flipV="1">
            <a:off x="6453634" y="3721168"/>
            <a:ext cx="2160777" cy="129136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6" name="TextBox 36"/>
          <p:cNvSpPr txBox="1">
            <a:spLocks noChangeArrowheads="1"/>
          </p:cNvSpPr>
          <p:nvPr/>
        </p:nvSpPr>
        <p:spPr bwMode="auto">
          <a:xfrm>
            <a:off x="9885554" y="4495506"/>
            <a:ext cx="1876301" cy="978729"/>
          </a:xfrm>
          <a:prstGeom prst="rect">
            <a:avLst/>
          </a:prstGeom>
          <a:solidFill>
            <a:schemeClr val="accent2">
              <a:lumMod val="60000"/>
              <a:lumOff val="4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920" b="1" dirty="0">
              <a:solidFill>
                <a:srgbClr val="002060"/>
              </a:solidFill>
              <a:latin typeface="+mj-lt"/>
              <a:ea typeface="ＭＳ Ｐゴシック" pitchFamily="34" charset="-128"/>
            </a:endParaRPr>
          </a:p>
          <a:p>
            <a:pPr algn="ctr">
              <a:defRPr/>
            </a:pPr>
            <a:r>
              <a:rPr lang="en-US" altLang="en-US" sz="1920" b="1" dirty="0">
                <a:solidFill>
                  <a:srgbClr val="002060"/>
                </a:solidFill>
                <a:latin typeface="+mj-lt"/>
                <a:ea typeface="ＭＳ Ｐゴシック" pitchFamily="34" charset="-128"/>
              </a:rPr>
              <a:t>Collaboration</a:t>
            </a:r>
          </a:p>
          <a:p>
            <a:pPr algn="ctr">
              <a:defRPr/>
            </a:pPr>
            <a:endParaRPr lang="en-US" altLang="en-US" sz="1920" b="1" dirty="0">
              <a:solidFill>
                <a:srgbClr val="002060"/>
              </a:solidFill>
              <a:latin typeface="+mj-lt"/>
              <a:ea typeface="ＭＳ Ｐゴシック" pitchFamily="34" charset="-128"/>
            </a:endParaRPr>
          </a:p>
        </p:txBody>
      </p:sp>
      <p:cxnSp>
        <p:nvCxnSpPr>
          <p:cNvPr id="57" name="Straight Arrow Connector 56"/>
          <p:cNvCxnSpPr>
            <a:stCxn id="45" idx="3"/>
            <a:endCxn id="48" idx="1"/>
          </p:cNvCxnSpPr>
          <p:nvPr/>
        </p:nvCxnSpPr>
        <p:spPr>
          <a:xfrm flipV="1">
            <a:off x="6453634" y="4981003"/>
            <a:ext cx="838708" cy="31525"/>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6" idx="0"/>
            <a:endCxn id="46" idx="2"/>
          </p:cNvCxnSpPr>
          <p:nvPr/>
        </p:nvCxnSpPr>
        <p:spPr>
          <a:xfrm flipH="1" flipV="1">
            <a:off x="8614411" y="3721168"/>
            <a:ext cx="2209294" cy="77433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0" name="Slide Number Placeholder 5"/>
          <p:cNvSpPr txBox="1">
            <a:spLocks/>
          </p:cNvSpPr>
          <p:nvPr/>
        </p:nvSpPr>
        <p:spPr>
          <a:xfrm>
            <a:off x="11338560" y="7867651"/>
            <a:ext cx="3291840" cy="438150"/>
          </a:xfrm>
          <a:prstGeom prst="rect">
            <a:avLst/>
          </a:prstGeom>
        </p:spPr>
        <p:txBody>
          <a:bodyPr vert="horz" lIns="109728" tIns="54864" rIns="109728" bIns="54864"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D4F6ED-899C-4889-9C83-402F7929FCFE}" type="slidenum">
              <a:rPr lang="en-US" sz="1440"/>
              <a:t>15</a:t>
            </a:fld>
            <a:endParaRPr lang="en-US" sz="1440" dirty="0"/>
          </a:p>
        </p:txBody>
      </p:sp>
      <p:sp>
        <p:nvSpPr>
          <p:cNvPr id="62" name="TextBox 36"/>
          <p:cNvSpPr txBox="1">
            <a:spLocks noChangeArrowheads="1"/>
          </p:cNvSpPr>
          <p:nvPr/>
        </p:nvSpPr>
        <p:spPr bwMode="auto">
          <a:xfrm>
            <a:off x="4599056" y="6273089"/>
            <a:ext cx="4340096" cy="978729"/>
          </a:xfrm>
          <a:prstGeom prst="rect">
            <a:avLst/>
          </a:prstGeom>
          <a:solidFill>
            <a:schemeClr val="accent2">
              <a:lumMod val="60000"/>
              <a:lumOff val="4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920" b="1" dirty="0">
              <a:solidFill>
                <a:srgbClr val="002060"/>
              </a:solidFill>
              <a:latin typeface="+mj-lt"/>
              <a:ea typeface="ＭＳ Ｐゴシック" pitchFamily="34" charset="-128"/>
            </a:endParaRPr>
          </a:p>
          <a:p>
            <a:pPr algn="ctr">
              <a:defRPr/>
            </a:pPr>
            <a:r>
              <a:rPr lang="en-US" altLang="en-US" sz="1920" b="1" dirty="0">
                <a:solidFill>
                  <a:srgbClr val="002060"/>
                </a:solidFill>
                <a:latin typeface="+mj-lt"/>
                <a:ea typeface="ＭＳ Ｐゴシック" pitchFamily="34" charset="-128"/>
              </a:rPr>
              <a:t>Ticketing &amp; Trending</a:t>
            </a:r>
          </a:p>
          <a:p>
            <a:pPr algn="ctr">
              <a:defRPr/>
            </a:pPr>
            <a:endParaRPr lang="en-US" altLang="en-US" sz="1920" b="1" dirty="0">
              <a:solidFill>
                <a:srgbClr val="002060"/>
              </a:solidFill>
              <a:latin typeface="+mj-lt"/>
              <a:ea typeface="ＭＳ Ｐゴシック" pitchFamily="34" charset="-128"/>
            </a:endParaRPr>
          </a:p>
        </p:txBody>
      </p:sp>
      <p:cxnSp>
        <p:nvCxnSpPr>
          <p:cNvPr id="63" name="Straight Arrow Connector 62"/>
          <p:cNvCxnSpPr>
            <a:stCxn id="45" idx="3"/>
            <a:endCxn id="62" idx="0"/>
          </p:cNvCxnSpPr>
          <p:nvPr/>
        </p:nvCxnSpPr>
        <p:spPr>
          <a:xfrm>
            <a:off x="6453634" y="5012528"/>
            <a:ext cx="315470" cy="126056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2" idx="3"/>
            <a:endCxn id="56" idx="1"/>
          </p:cNvCxnSpPr>
          <p:nvPr/>
        </p:nvCxnSpPr>
        <p:spPr>
          <a:xfrm flipV="1">
            <a:off x="8939152" y="4984871"/>
            <a:ext cx="946402" cy="177758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989297" y="831235"/>
            <a:ext cx="12416314" cy="6679824"/>
            <a:chOff x="1243311" y="519522"/>
            <a:chExt cx="7760196" cy="4174890"/>
          </a:xfrm>
        </p:grpSpPr>
        <p:sp>
          <p:nvSpPr>
            <p:cNvPr id="66" name="Rounded Rectangle 1"/>
            <p:cNvSpPr>
              <a:spLocks noChangeArrowheads="1"/>
            </p:cNvSpPr>
            <p:nvPr/>
          </p:nvSpPr>
          <p:spPr bwMode="auto">
            <a:xfrm>
              <a:off x="1243311" y="2412075"/>
              <a:ext cx="892272" cy="293606"/>
            </a:xfrm>
            <a:prstGeom prst="roundRect">
              <a:avLst>
                <a:gd name="adj" fmla="val 16667"/>
              </a:avLst>
            </a:prstGeom>
            <a:solidFill>
              <a:srgbClr val="00B0F0"/>
            </a:solidFill>
            <a:ln w="9525">
              <a:solidFill>
                <a:srgbClr val="000000"/>
              </a:solidFill>
              <a:prstDash val="solid"/>
              <a:round/>
              <a:headEnd/>
              <a:tailEnd/>
            </a:ln>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280" b="1" dirty="0">
                  <a:solidFill>
                    <a:srgbClr val="002060"/>
                  </a:solidFill>
                </a:rPr>
                <a:t>Cloud Monitoring</a:t>
              </a:r>
              <a:endParaRPr lang="en-US" altLang="en-US" sz="1280" b="1" dirty="0">
                <a:solidFill>
                  <a:srgbClr val="002060"/>
                </a:solidFill>
              </a:endParaRPr>
            </a:p>
          </p:txBody>
        </p:sp>
        <p:sp>
          <p:nvSpPr>
            <p:cNvPr id="68" name="Rounded Rectangle 67"/>
            <p:cNvSpPr/>
            <p:nvPr/>
          </p:nvSpPr>
          <p:spPr bwMode="auto">
            <a:xfrm>
              <a:off x="1256232" y="4093109"/>
              <a:ext cx="856179" cy="219075"/>
            </a:xfrm>
            <a:prstGeom prst="roundRect">
              <a:avLst/>
            </a:prstGeom>
            <a:solidFill>
              <a:schemeClr val="accent1">
                <a:lumMod val="75000"/>
              </a:schemeClr>
            </a:solidFill>
            <a:ln w="19050">
              <a:solidFill>
                <a:schemeClr val="bg2"/>
              </a:solidFill>
              <a:prstDash val="solid"/>
            </a:ln>
            <a:effectLst/>
            <a:extLst/>
          </p:spPr>
          <p:txBody>
            <a:bodyPr/>
            <a:lstStyle/>
            <a:p>
              <a:pPr algn="ctr" eaLnBrk="1" hangingPunct="1">
                <a:defRPr/>
              </a:pPr>
              <a:r>
                <a:rPr lang="de-DE" sz="1440" b="1" dirty="0">
                  <a:solidFill>
                    <a:srgbClr val="002060"/>
                  </a:solidFill>
                </a:rPr>
                <a:t>Elasticsearch</a:t>
              </a:r>
              <a:endParaRPr lang="en-US" sz="1440" b="1" dirty="0">
                <a:solidFill>
                  <a:srgbClr val="002060"/>
                </a:solidFill>
              </a:endParaRPr>
            </a:p>
          </p:txBody>
        </p:sp>
        <p:sp>
          <p:nvSpPr>
            <p:cNvPr id="69" name="Rounded Rectangle 73"/>
            <p:cNvSpPr>
              <a:spLocks noChangeArrowheads="1"/>
            </p:cNvSpPr>
            <p:nvPr/>
          </p:nvSpPr>
          <p:spPr bwMode="auto">
            <a:xfrm>
              <a:off x="3036220" y="3453790"/>
              <a:ext cx="702469" cy="220266"/>
            </a:xfrm>
            <a:prstGeom prst="roundRect">
              <a:avLst>
                <a:gd name="adj" fmla="val 16667"/>
              </a:avLst>
            </a:prstGeom>
            <a:solidFill>
              <a:srgbClr val="00B0F0"/>
            </a:solidFill>
            <a:ln w="3175">
              <a:solidFill>
                <a:schemeClr val="bg1"/>
              </a:solidFill>
              <a:prstDash val="solid"/>
              <a:round/>
              <a:headEnd/>
              <a:tailEn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440" b="1" dirty="0">
                  <a:solidFill>
                    <a:srgbClr val="002060"/>
                  </a:solidFill>
                </a:rPr>
                <a:t>NOI</a:t>
              </a:r>
              <a:endParaRPr lang="en-US" altLang="en-US" sz="1440" b="1" dirty="0">
                <a:solidFill>
                  <a:srgbClr val="002060"/>
                </a:solidFill>
              </a:endParaRPr>
            </a:p>
          </p:txBody>
        </p:sp>
        <p:sp>
          <p:nvSpPr>
            <p:cNvPr id="70" name="Rounded Rectangle 69"/>
            <p:cNvSpPr/>
            <p:nvPr/>
          </p:nvSpPr>
          <p:spPr bwMode="auto">
            <a:xfrm>
              <a:off x="6427756" y="3310738"/>
              <a:ext cx="702469" cy="220266"/>
            </a:xfrm>
            <a:prstGeom prst="roundRect">
              <a:avLst/>
            </a:prstGeom>
            <a:solidFill>
              <a:schemeClr val="accent1">
                <a:lumMod val="75000"/>
              </a:schemeClr>
            </a:solidFill>
            <a:ln w="19050">
              <a:solidFill>
                <a:schemeClr val="bg2"/>
              </a:solidFill>
              <a:prstDash val="solid"/>
            </a:ln>
            <a:effectLst/>
            <a:extLst/>
          </p:spPr>
          <p:txBody>
            <a:bodyPr/>
            <a:lstStyle/>
            <a:p>
              <a:pPr algn="ctr" eaLnBrk="1" hangingPunct="1">
                <a:defRPr/>
              </a:pPr>
              <a:r>
                <a:rPr lang="de-DE" sz="1440" b="1" dirty="0">
                  <a:solidFill>
                    <a:srgbClr val="002060"/>
                  </a:solidFill>
                </a:rPr>
                <a:t>Slack</a:t>
              </a:r>
              <a:endParaRPr lang="en-US" sz="1440" b="1" dirty="0">
                <a:solidFill>
                  <a:srgbClr val="002060"/>
                </a:solidFill>
              </a:endParaRPr>
            </a:p>
          </p:txBody>
        </p:sp>
        <p:sp>
          <p:nvSpPr>
            <p:cNvPr id="71" name="Rounded Rectangle 88"/>
            <p:cNvSpPr>
              <a:spLocks noChangeArrowheads="1"/>
            </p:cNvSpPr>
            <p:nvPr/>
          </p:nvSpPr>
          <p:spPr bwMode="auto">
            <a:xfrm>
              <a:off x="3481869" y="1300439"/>
              <a:ext cx="702469" cy="219075"/>
            </a:xfrm>
            <a:prstGeom prst="roundRect">
              <a:avLst>
                <a:gd name="adj" fmla="val 16667"/>
              </a:avLst>
            </a:prstGeom>
            <a:solidFill>
              <a:srgbClr val="00B0F0"/>
            </a:solidFill>
            <a:ln w="9525">
              <a:solidFill>
                <a:srgbClr val="000000"/>
              </a:solidFill>
              <a:prstDash val="solid"/>
              <a:round/>
              <a:headEnd/>
              <a:tailEnd/>
            </a:ln>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440" b="1" dirty="0">
                  <a:solidFill>
                    <a:srgbClr val="002060"/>
                  </a:solidFill>
                </a:rPr>
                <a:t>DASH</a:t>
              </a:r>
              <a:endParaRPr lang="en-US" altLang="en-US" sz="1440" b="1" dirty="0">
                <a:solidFill>
                  <a:srgbClr val="002060"/>
                </a:solidFill>
              </a:endParaRPr>
            </a:p>
          </p:txBody>
        </p:sp>
        <p:sp>
          <p:nvSpPr>
            <p:cNvPr id="72" name="Rounded Rectangle 105"/>
            <p:cNvSpPr>
              <a:spLocks noChangeArrowheads="1"/>
            </p:cNvSpPr>
            <p:nvPr/>
          </p:nvSpPr>
          <p:spPr bwMode="auto">
            <a:xfrm>
              <a:off x="4684754" y="3421466"/>
              <a:ext cx="756047" cy="219075"/>
            </a:xfrm>
            <a:prstGeom prst="roundRect">
              <a:avLst>
                <a:gd name="adj" fmla="val 16667"/>
              </a:avLst>
            </a:prstGeom>
            <a:solidFill>
              <a:srgbClr val="00B0F0"/>
            </a:solidFill>
            <a:ln w="9525">
              <a:solidFill>
                <a:srgbClr val="000000"/>
              </a:solidFill>
              <a:prstDash val="solid"/>
              <a:round/>
              <a:headEnd/>
              <a:tailEnd/>
            </a:ln>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440" b="1" dirty="0">
                  <a:solidFill>
                    <a:srgbClr val="002060"/>
                  </a:solidFill>
                </a:rPr>
                <a:t>ANS</a:t>
              </a:r>
              <a:endParaRPr lang="en-US" altLang="en-US" sz="1440" b="1" dirty="0">
                <a:solidFill>
                  <a:srgbClr val="002060"/>
                </a:solidFill>
              </a:endParaRPr>
            </a:p>
          </p:txBody>
        </p:sp>
        <p:sp>
          <p:nvSpPr>
            <p:cNvPr id="75" name="Rounded Rectangle 81"/>
            <p:cNvSpPr>
              <a:spLocks noChangeArrowheads="1"/>
            </p:cNvSpPr>
            <p:nvPr/>
          </p:nvSpPr>
          <p:spPr bwMode="auto">
            <a:xfrm>
              <a:off x="5475685" y="2215408"/>
              <a:ext cx="702469" cy="219075"/>
            </a:xfrm>
            <a:prstGeom prst="roundRect">
              <a:avLst>
                <a:gd name="adj" fmla="val 16667"/>
              </a:avLst>
            </a:prstGeom>
            <a:solidFill>
              <a:srgbClr val="00B0F0"/>
            </a:solidFill>
            <a:ln w="9525">
              <a:solidFill>
                <a:srgbClr val="000000"/>
              </a:solidFill>
              <a:prstDash val="solid"/>
              <a:round/>
              <a:headEnd/>
              <a:tailEnd/>
            </a:ln>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440" b="1" dirty="0">
                  <a:solidFill>
                    <a:srgbClr val="002060"/>
                  </a:solidFill>
                </a:rPr>
                <a:t>RBA</a:t>
              </a:r>
              <a:endParaRPr lang="en-US" altLang="en-US" sz="1440" b="1" dirty="0">
                <a:solidFill>
                  <a:srgbClr val="002060"/>
                </a:solidFill>
              </a:endParaRPr>
            </a:p>
          </p:txBody>
        </p:sp>
        <p:sp>
          <p:nvSpPr>
            <p:cNvPr id="76" name="Rounded Rectangle 75"/>
            <p:cNvSpPr/>
            <p:nvPr/>
          </p:nvSpPr>
          <p:spPr bwMode="auto">
            <a:xfrm>
              <a:off x="4505790" y="1324645"/>
              <a:ext cx="702469" cy="219075"/>
            </a:xfrm>
            <a:prstGeom prst="roundRect">
              <a:avLst/>
            </a:prstGeom>
            <a:solidFill>
              <a:schemeClr val="accent1">
                <a:lumMod val="75000"/>
              </a:schemeClr>
            </a:solidFill>
            <a:ln w="19050">
              <a:solidFill>
                <a:schemeClr val="bg2"/>
              </a:solidFill>
              <a:prstDash val="solid"/>
            </a:ln>
            <a:effectLst/>
            <a:extLst/>
          </p:spPr>
          <p:txBody>
            <a:bodyPr/>
            <a:lstStyle/>
            <a:p>
              <a:pPr algn="ctr" eaLnBrk="1" hangingPunct="1">
                <a:defRPr/>
              </a:pPr>
              <a:r>
                <a:rPr lang="de-DE" sz="1440" b="1" dirty="0">
                  <a:solidFill>
                    <a:srgbClr val="002060"/>
                  </a:solidFill>
                </a:rPr>
                <a:t>Grafana</a:t>
              </a:r>
              <a:endParaRPr lang="en-US" sz="1440" b="1" dirty="0">
                <a:solidFill>
                  <a:srgbClr val="002060"/>
                </a:solidFill>
              </a:endParaRPr>
            </a:p>
          </p:txBody>
        </p:sp>
        <p:sp>
          <p:nvSpPr>
            <p:cNvPr id="77" name="Rounded Rectangle 113"/>
            <p:cNvSpPr>
              <a:spLocks noChangeArrowheads="1"/>
            </p:cNvSpPr>
            <p:nvPr/>
          </p:nvSpPr>
          <p:spPr bwMode="auto">
            <a:xfrm>
              <a:off x="7543801" y="519522"/>
              <a:ext cx="702469" cy="219075"/>
            </a:xfrm>
            <a:prstGeom prst="roundRect">
              <a:avLst>
                <a:gd name="adj" fmla="val 16667"/>
              </a:avLst>
            </a:prstGeom>
            <a:solidFill>
              <a:srgbClr val="00B0F0"/>
            </a:solidFill>
            <a:ln>
              <a:solidFill>
                <a:schemeClr val="tx1"/>
              </a:solidFill>
              <a:prstDash val="solid"/>
            </a:ln>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440">
                  <a:solidFill>
                    <a:srgbClr val="002060"/>
                  </a:solidFill>
                </a:rPr>
                <a:t>IBM</a:t>
              </a:r>
              <a:endParaRPr lang="en-US" altLang="en-US" sz="1440">
                <a:solidFill>
                  <a:srgbClr val="002060"/>
                </a:solidFill>
              </a:endParaRPr>
            </a:p>
          </p:txBody>
        </p:sp>
        <p:sp>
          <p:nvSpPr>
            <p:cNvPr id="78" name="Rounded Rectangle 77"/>
            <p:cNvSpPr/>
            <p:nvPr/>
          </p:nvSpPr>
          <p:spPr bwMode="auto">
            <a:xfrm>
              <a:off x="8301038" y="521903"/>
              <a:ext cx="702469" cy="219075"/>
            </a:xfrm>
            <a:prstGeom prst="roundRect">
              <a:avLst/>
            </a:prstGeom>
            <a:solidFill>
              <a:schemeClr val="accent1">
                <a:lumMod val="75000"/>
              </a:schemeClr>
            </a:solidFill>
            <a:ln>
              <a:solidFill>
                <a:schemeClr val="tx1"/>
              </a:solidFill>
              <a:prstDash val="solid"/>
            </a:ln>
            <a:effectLst/>
            <a:extLst/>
          </p:spPr>
          <p:txBody>
            <a:bodyPr/>
            <a:lstStyle/>
            <a:p>
              <a:pPr algn="ctr" eaLnBrk="1" hangingPunct="1">
                <a:defRPr/>
              </a:pPr>
              <a:r>
                <a:rPr lang="de-DE" sz="1440" dirty="0">
                  <a:solidFill>
                    <a:srgbClr val="002060"/>
                  </a:solidFill>
                </a:rPr>
                <a:t>3rd Party</a:t>
              </a:r>
              <a:endParaRPr lang="en-US" sz="1440" dirty="0">
                <a:solidFill>
                  <a:srgbClr val="002060"/>
                </a:solidFill>
              </a:endParaRPr>
            </a:p>
          </p:txBody>
        </p:sp>
        <p:sp>
          <p:nvSpPr>
            <p:cNvPr id="79" name="Rounded Rectangle 1"/>
            <p:cNvSpPr>
              <a:spLocks noChangeArrowheads="1"/>
            </p:cNvSpPr>
            <p:nvPr/>
          </p:nvSpPr>
          <p:spPr bwMode="auto">
            <a:xfrm>
              <a:off x="1246238" y="2725829"/>
              <a:ext cx="892272" cy="219075"/>
            </a:xfrm>
            <a:prstGeom prst="roundRect">
              <a:avLst>
                <a:gd name="adj" fmla="val 16667"/>
              </a:avLst>
            </a:prstGeom>
            <a:solidFill>
              <a:srgbClr val="00B0F0"/>
            </a:solidFill>
            <a:ln w="9525">
              <a:solidFill>
                <a:srgbClr val="000000"/>
              </a:solidFill>
              <a:prstDash val="solid"/>
              <a:round/>
              <a:headEnd/>
              <a:tailEnd/>
            </a:ln>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440" b="1" dirty="0">
                  <a:solidFill>
                    <a:srgbClr val="002060"/>
                  </a:solidFill>
                </a:rPr>
                <a:t>BAM</a:t>
              </a:r>
              <a:endParaRPr lang="en-US" altLang="en-US" sz="1440" b="1" dirty="0">
                <a:solidFill>
                  <a:srgbClr val="002060"/>
                </a:solidFill>
              </a:endParaRPr>
            </a:p>
          </p:txBody>
        </p:sp>
        <p:sp>
          <p:nvSpPr>
            <p:cNvPr id="80" name="Rounded Rectangle 1"/>
            <p:cNvSpPr>
              <a:spLocks noChangeArrowheads="1"/>
            </p:cNvSpPr>
            <p:nvPr/>
          </p:nvSpPr>
          <p:spPr bwMode="auto">
            <a:xfrm>
              <a:off x="1259406" y="4332332"/>
              <a:ext cx="856179" cy="362080"/>
            </a:xfrm>
            <a:prstGeom prst="roundRect">
              <a:avLst>
                <a:gd name="adj" fmla="val 16667"/>
              </a:avLst>
            </a:prstGeom>
            <a:solidFill>
              <a:srgbClr val="00B0F0"/>
            </a:solidFill>
            <a:ln w="9525">
              <a:solidFill>
                <a:srgbClr val="000000"/>
              </a:solidFill>
              <a:prstDash val="solid"/>
              <a:round/>
              <a:headEnd/>
              <a:tailEnd/>
            </a:ln>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440" b="1" dirty="0">
                  <a:solidFill>
                    <a:srgbClr val="002060"/>
                  </a:solidFill>
                </a:rPr>
                <a:t>Log Analysis</a:t>
              </a:r>
              <a:endParaRPr lang="en-US" altLang="en-US" sz="1440" b="1" dirty="0">
                <a:solidFill>
                  <a:srgbClr val="002060"/>
                </a:solidFill>
              </a:endParaRPr>
            </a:p>
          </p:txBody>
        </p:sp>
        <p:sp>
          <p:nvSpPr>
            <p:cNvPr id="81" name="Rounded Rectangle 73"/>
            <p:cNvSpPr>
              <a:spLocks noChangeArrowheads="1"/>
            </p:cNvSpPr>
            <p:nvPr/>
          </p:nvSpPr>
          <p:spPr bwMode="auto">
            <a:xfrm>
              <a:off x="3923928" y="4407954"/>
              <a:ext cx="702469" cy="220266"/>
            </a:xfrm>
            <a:prstGeom prst="roundRect">
              <a:avLst>
                <a:gd name="adj" fmla="val 16667"/>
              </a:avLst>
            </a:prstGeom>
            <a:solidFill>
              <a:srgbClr val="00B0F0"/>
            </a:solidFill>
            <a:ln w="3175">
              <a:solidFill>
                <a:schemeClr val="bg1"/>
              </a:solidFill>
              <a:prstDash val="solid"/>
              <a:round/>
              <a:headEnd/>
              <a:tailEnd/>
            </a:ln>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440" b="1" dirty="0">
                  <a:solidFill>
                    <a:srgbClr val="002060"/>
                  </a:solidFill>
                </a:rPr>
                <a:t>ICD</a:t>
              </a:r>
              <a:endParaRPr lang="en-US" altLang="en-US" sz="1440" b="1" dirty="0">
                <a:solidFill>
                  <a:srgbClr val="002060"/>
                </a:solidFill>
              </a:endParaRPr>
            </a:p>
          </p:txBody>
        </p:sp>
        <p:sp>
          <p:nvSpPr>
            <p:cNvPr id="82" name="Rounded Rectangle 1"/>
            <p:cNvSpPr>
              <a:spLocks noChangeArrowheads="1"/>
            </p:cNvSpPr>
            <p:nvPr/>
          </p:nvSpPr>
          <p:spPr bwMode="auto">
            <a:xfrm>
              <a:off x="1251291" y="2983657"/>
              <a:ext cx="892272" cy="219075"/>
            </a:xfrm>
            <a:prstGeom prst="roundRect">
              <a:avLst>
                <a:gd name="adj" fmla="val 16667"/>
              </a:avLst>
            </a:prstGeom>
            <a:solidFill>
              <a:srgbClr val="00B0F0"/>
            </a:solidFill>
            <a:ln w="9525">
              <a:solidFill>
                <a:srgbClr val="000000"/>
              </a:solidFill>
              <a:prstDash val="solid"/>
              <a:round/>
              <a:headEnd/>
              <a:tailEnd/>
            </a:ln>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1440" b="1" dirty="0">
                  <a:solidFill>
                    <a:srgbClr val="002060"/>
                  </a:solidFill>
                </a:rPr>
                <a:t>APM</a:t>
              </a:r>
              <a:endParaRPr lang="en-US" altLang="en-US" sz="1440" b="1" dirty="0">
                <a:solidFill>
                  <a:srgbClr val="002060"/>
                </a:solidFill>
              </a:endParaRPr>
            </a:p>
          </p:txBody>
        </p:sp>
        <p:sp>
          <p:nvSpPr>
            <p:cNvPr id="83" name="Rounded Rectangle 82"/>
            <p:cNvSpPr/>
            <p:nvPr/>
          </p:nvSpPr>
          <p:spPr bwMode="auto">
            <a:xfrm>
              <a:off x="1256232" y="2143607"/>
              <a:ext cx="871843" cy="220266"/>
            </a:xfrm>
            <a:prstGeom prst="roundRect">
              <a:avLst/>
            </a:prstGeom>
            <a:solidFill>
              <a:schemeClr val="accent1">
                <a:lumMod val="75000"/>
              </a:schemeClr>
            </a:solidFill>
            <a:ln w="19050">
              <a:solidFill>
                <a:schemeClr val="bg2"/>
              </a:solidFill>
              <a:prstDash val="solid"/>
            </a:ln>
            <a:effectLst/>
            <a:extLst/>
          </p:spPr>
          <p:txBody>
            <a:bodyPr/>
            <a:lstStyle/>
            <a:p>
              <a:pPr algn="ctr" eaLnBrk="1" hangingPunct="1">
                <a:defRPr/>
              </a:pPr>
              <a:r>
                <a:rPr lang="de-DE" sz="1440" b="1" dirty="0">
                  <a:solidFill>
                    <a:srgbClr val="002060"/>
                  </a:solidFill>
                </a:rPr>
                <a:t>Prometheus</a:t>
              </a:r>
              <a:endParaRPr lang="en-US" sz="1440" b="1" dirty="0">
                <a:solidFill>
                  <a:srgbClr val="002060"/>
                </a:solidFill>
              </a:endParaRPr>
            </a:p>
          </p:txBody>
        </p:sp>
      </p:grpSp>
    </p:spTree>
    <p:extLst>
      <p:ext uri="{BB962C8B-B14F-4D97-AF65-F5344CB8AC3E}">
        <p14:creationId xmlns:p14="http://schemas.microsoft.com/office/powerpoint/2010/main" val="27731288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Build To Manage – How to build manageable applications</a:t>
            </a:r>
            <a:endParaRPr lang="en-US" sz="2880" b="1" dirty="0">
              <a:solidFill>
                <a:srgbClr val="FFFF00"/>
              </a:solidFill>
              <a:latin typeface="Arial" charset="0"/>
              <a:ea typeface="Arial" charset="0"/>
              <a:cs typeface="Arial" charset="0"/>
            </a:endParaRPr>
          </a:p>
        </p:txBody>
      </p:sp>
      <p:sp>
        <p:nvSpPr>
          <p:cNvPr id="58" name="TextBox 57"/>
          <p:cNvSpPr txBox="1"/>
          <p:nvPr/>
        </p:nvSpPr>
        <p:spPr>
          <a:xfrm>
            <a:off x="872907" y="954527"/>
            <a:ext cx="13507917" cy="1356214"/>
          </a:xfrm>
          <a:prstGeom prst="rect">
            <a:avLst/>
          </a:prstGeom>
          <a:noFill/>
        </p:spPr>
        <p:txBody>
          <a:bodyPr wrap="square" rtlCol="0" anchor="t" anchorCtr="0">
            <a:noAutofit/>
          </a:bodyPr>
          <a:lstStyle/>
          <a:p>
            <a:pPr marL="139066" indent="-139066">
              <a:lnSpc>
                <a:spcPct val="90000"/>
              </a:lnSpc>
              <a:spcBef>
                <a:spcPts val="720"/>
              </a:spcBef>
              <a:buFont typeface="Arial" panose="020B0604020202020204" pitchFamily="34" charset="0"/>
              <a:buChar char="•"/>
            </a:pPr>
            <a:r>
              <a:rPr lang="en-US" sz="1920" dirty="0">
                <a:latin typeface="Arial Narrow" panose="020B0606020202030204" pitchFamily="34" charset="0"/>
              </a:rPr>
              <a:t>As Development and Operations come closer together, new practices arise to better enable operations for cloud-based applications.</a:t>
            </a:r>
          </a:p>
          <a:p>
            <a:pPr marL="139066" indent="-139066">
              <a:lnSpc>
                <a:spcPct val="90000"/>
              </a:lnSpc>
              <a:spcBef>
                <a:spcPts val="720"/>
              </a:spcBef>
              <a:buFont typeface="Arial" panose="020B0604020202020204" pitchFamily="34" charset="0"/>
              <a:buChar char="•"/>
            </a:pPr>
            <a:r>
              <a:rPr lang="en-US" sz="1920" dirty="0">
                <a:latin typeface="Arial Narrow" panose="020B0606020202030204" pitchFamily="34" charset="0"/>
              </a:rPr>
              <a:t>Shift Left: Build manageable applications / micro-services</a:t>
            </a:r>
          </a:p>
          <a:p>
            <a:pPr marL="139066"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Practices Include</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HealthCheck API</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Metrics</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Deployment Correlation</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Topology Information</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Log Format and Catalog</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Distributed Tracing</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Event Format and Catalog</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Monitoring Configuration</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First Failure Data Capture</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Test Cases and Scripts</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Runbooks</a:t>
            </a:r>
          </a:p>
          <a:p>
            <a:pPr marL="867824" lvl="1" indent="-139066">
              <a:lnSpc>
                <a:spcPct val="90000"/>
              </a:lnSpc>
              <a:spcBef>
                <a:spcPts val="720"/>
              </a:spcBef>
              <a:buFont typeface="Arial" panose="020B0604020202020204" pitchFamily="34" charset="0"/>
              <a:buChar char="•"/>
            </a:pPr>
            <a:r>
              <a:rPr lang="de-DE" sz="1920" dirty="0">
                <a:latin typeface="Arial Narrow" panose="020B0606020202030204" pitchFamily="34" charset="0"/>
              </a:rPr>
              <a:t>Documentation</a:t>
            </a:r>
          </a:p>
          <a:p>
            <a:pPr marL="867824" lvl="1" indent="-139066">
              <a:lnSpc>
                <a:spcPct val="90000"/>
              </a:lnSpc>
              <a:spcBef>
                <a:spcPts val="720"/>
              </a:spcBef>
              <a:buFont typeface="Arial" panose="020B0604020202020204" pitchFamily="34" charset="0"/>
              <a:buChar char="•"/>
            </a:pPr>
            <a:endParaRPr lang="en-US" sz="1920" dirty="0">
              <a:latin typeface="Arial Narrow" panose="020B0606020202030204" pitchFamily="34" charset="0"/>
            </a:endParaRPr>
          </a:p>
        </p:txBody>
      </p:sp>
      <p:grpSp>
        <p:nvGrpSpPr>
          <p:cNvPr id="2" name="Group 1"/>
          <p:cNvGrpSpPr/>
          <p:nvPr/>
        </p:nvGrpSpPr>
        <p:grpSpPr>
          <a:xfrm>
            <a:off x="3836845" y="2483479"/>
            <a:ext cx="10328789" cy="5434993"/>
            <a:chOff x="3884166" y="2533021"/>
            <a:chExt cx="4844415" cy="2549125"/>
          </a:xfrm>
        </p:grpSpPr>
        <p:pic>
          <p:nvPicPr>
            <p:cNvPr id="6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3061" y="2921662"/>
              <a:ext cx="540555" cy="69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5640" y="3555628"/>
              <a:ext cx="540555" cy="69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ectangle 8"/>
            <p:cNvSpPr>
              <a:spLocks noChangeArrowheads="1"/>
            </p:cNvSpPr>
            <p:nvPr/>
          </p:nvSpPr>
          <p:spPr bwMode="auto">
            <a:xfrm>
              <a:off x="5790285" y="2806396"/>
              <a:ext cx="996033" cy="1786631"/>
            </a:xfrm>
            <a:prstGeom prst="rect">
              <a:avLst/>
            </a:prstGeom>
            <a:solidFill>
              <a:schemeClr val="bg2">
                <a:lumMod val="20000"/>
                <a:lumOff val="80000"/>
              </a:schemeClr>
            </a:solidFill>
            <a:ln w="9525">
              <a:solidFill>
                <a:schemeClr val="tx1"/>
              </a:solidFill>
              <a:miter lim="800000"/>
              <a:headEnd/>
              <a:tailEnd/>
            </a:ln>
            <a:effectLst/>
          </p:spPr>
          <p:txBody>
            <a:bodyPr wrap="none" anchor="ctr"/>
            <a:lstStyle/>
            <a:p>
              <a:endParaRPr lang="en-US" sz="1920"/>
            </a:p>
          </p:txBody>
        </p:sp>
        <p:sp>
          <p:nvSpPr>
            <p:cNvPr id="63" name="Text Box 9"/>
            <p:cNvSpPr txBox="1">
              <a:spLocks noChangeArrowheads="1"/>
            </p:cNvSpPr>
            <p:nvPr/>
          </p:nvSpPr>
          <p:spPr bwMode="auto">
            <a:xfrm>
              <a:off x="5886219" y="4110515"/>
              <a:ext cx="773044" cy="389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de-DE" altLang="en-US" sz="1600" b="1" dirty="0">
                  <a:solidFill>
                    <a:srgbClr val="000000"/>
                  </a:solidFill>
                </a:rPr>
                <a:t>Application / </a:t>
              </a:r>
              <a:br>
                <a:rPr lang="de-DE" altLang="en-US" sz="1600" b="1" dirty="0">
                  <a:solidFill>
                    <a:srgbClr val="000000"/>
                  </a:solidFill>
                </a:rPr>
              </a:br>
              <a:r>
                <a:rPr lang="de-DE" altLang="en-US" sz="1600" b="1" dirty="0">
                  <a:solidFill>
                    <a:srgbClr val="000000"/>
                  </a:solidFill>
                </a:rPr>
                <a:t>Micro Service</a:t>
              </a:r>
            </a:p>
            <a:p>
              <a:pPr algn="ctr"/>
              <a:r>
                <a:rPr lang="de-DE" altLang="en-US" sz="1600" dirty="0">
                  <a:solidFill>
                    <a:srgbClr val="000000"/>
                  </a:solidFill>
                </a:rPr>
                <a:t>(Managed entity)</a:t>
              </a:r>
              <a:endParaRPr lang="en-GB" altLang="en-US" sz="1600" dirty="0">
                <a:solidFill>
                  <a:srgbClr val="000000"/>
                </a:solidFill>
              </a:endParaRPr>
            </a:p>
          </p:txBody>
        </p:sp>
        <p:sp>
          <p:nvSpPr>
            <p:cNvPr id="64" name="Rectangle 10"/>
            <p:cNvSpPr>
              <a:spLocks noChangeArrowheads="1"/>
            </p:cNvSpPr>
            <p:nvPr/>
          </p:nvSpPr>
          <p:spPr bwMode="auto">
            <a:xfrm>
              <a:off x="6636913" y="2900050"/>
              <a:ext cx="547819" cy="247343"/>
            </a:xfrm>
            <a:prstGeom prst="rect">
              <a:avLst/>
            </a:prstGeom>
            <a:solidFill>
              <a:srgbClr val="FF9900"/>
            </a:solidFill>
            <a:ln w="9525">
              <a:solidFill>
                <a:schemeClr val="tx1"/>
              </a:solidFill>
              <a:miter lim="800000"/>
              <a:headEnd/>
              <a:tailEnd/>
            </a:ln>
            <a:effectLst/>
          </p:spPr>
          <p:txBody>
            <a:bodyPr wrap="none" anchor="ctr"/>
            <a:lstStyle/>
            <a:p>
              <a:endParaRPr lang="en-US" sz="1920"/>
            </a:p>
          </p:txBody>
        </p:sp>
        <p:sp>
          <p:nvSpPr>
            <p:cNvPr id="65" name="Text Box 11"/>
            <p:cNvSpPr txBox="1">
              <a:spLocks noChangeArrowheads="1"/>
            </p:cNvSpPr>
            <p:nvPr/>
          </p:nvSpPr>
          <p:spPr bwMode="auto">
            <a:xfrm>
              <a:off x="6638070" y="2921664"/>
              <a:ext cx="507162" cy="15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1600" dirty="0">
                  <a:solidFill>
                    <a:srgbClr val="000000"/>
                  </a:solidFill>
                </a:rPr>
                <a:t>Health API</a:t>
              </a:r>
              <a:endParaRPr lang="en-GB" altLang="en-US" sz="1600" dirty="0">
                <a:solidFill>
                  <a:srgbClr val="000000"/>
                </a:solidFill>
              </a:endParaRPr>
            </a:p>
          </p:txBody>
        </p:sp>
        <p:sp>
          <p:nvSpPr>
            <p:cNvPr id="66" name="Rectangle 12"/>
            <p:cNvSpPr>
              <a:spLocks noChangeArrowheads="1"/>
            </p:cNvSpPr>
            <p:nvPr/>
          </p:nvSpPr>
          <p:spPr bwMode="auto">
            <a:xfrm>
              <a:off x="6636913" y="3209830"/>
              <a:ext cx="547819" cy="247343"/>
            </a:xfrm>
            <a:prstGeom prst="rect">
              <a:avLst/>
            </a:prstGeom>
            <a:solidFill>
              <a:srgbClr val="FF9900"/>
            </a:solidFill>
            <a:ln w="9525">
              <a:solidFill>
                <a:schemeClr val="tx1"/>
              </a:solidFill>
              <a:miter lim="800000"/>
              <a:headEnd/>
              <a:tailEnd/>
            </a:ln>
            <a:effectLst/>
          </p:spPr>
          <p:txBody>
            <a:bodyPr wrap="none" anchor="ctr"/>
            <a:lstStyle/>
            <a:p>
              <a:endParaRPr lang="en-US" sz="1920"/>
            </a:p>
          </p:txBody>
        </p:sp>
        <p:sp>
          <p:nvSpPr>
            <p:cNvPr id="67" name="Text Box 13"/>
            <p:cNvSpPr txBox="1">
              <a:spLocks noChangeArrowheads="1"/>
            </p:cNvSpPr>
            <p:nvPr/>
          </p:nvSpPr>
          <p:spPr bwMode="auto">
            <a:xfrm>
              <a:off x="6634625" y="3231442"/>
              <a:ext cx="572990" cy="15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altLang="en-US" sz="1600" dirty="0">
                  <a:solidFill>
                    <a:srgbClr val="000000"/>
                  </a:solidFill>
                </a:rPr>
                <a:t>Runbook</a:t>
              </a:r>
              <a:endParaRPr lang="en-GB" altLang="en-US" sz="1600" dirty="0">
                <a:solidFill>
                  <a:srgbClr val="000000"/>
                </a:solidFill>
              </a:endParaRPr>
            </a:p>
          </p:txBody>
        </p:sp>
        <p:sp>
          <p:nvSpPr>
            <p:cNvPr id="68" name="Rectangle 14"/>
            <p:cNvSpPr>
              <a:spLocks noChangeArrowheads="1"/>
            </p:cNvSpPr>
            <p:nvPr/>
          </p:nvSpPr>
          <p:spPr bwMode="auto">
            <a:xfrm>
              <a:off x="6636913" y="3538819"/>
              <a:ext cx="547819" cy="247343"/>
            </a:xfrm>
            <a:prstGeom prst="rect">
              <a:avLst/>
            </a:prstGeom>
            <a:solidFill>
              <a:srgbClr val="FF9900"/>
            </a:solidFill>
            <a:ln w="9525">
              <a:solidFill>
                <a:schemeClr val="tx1"/>
              </a:solidFill>
              <a:miter lim="800000"/>
              <a:headEnd/>
              <a:tailEnd/>
            </a:ln>
            <a:effectLst/>
          </p:spPr>
          <p:txBody>
            <a:bodyPr wrap="none" anchor="ctr"/>
            <a:lstStyle/>
            <a:p>
              <a:endParaRPr lang="en-US" sz="1920"/>
            </a:p>
          </p:txBody>
        </p:sp>
        <p:sp>
          <p:nvSpPr>
            <p:cNvPr id="69" name="Text Box 15"/>
            <p:cNvSpPr txBox="1">
              <a:spLocks noChangeArrowheads="1"/>
            </p:cNvSpPr>
            <p:nvPr/>
          </p:nvSpPr>
          <p:spPr bwMode="auto">
            <a:xfrm>
              <a:off x="6643949" y="3560431"/>
              <a:ext cx="470423" cy="15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altLang="en-US" sz="1600" dirty="0">
                  <a:solidFill>
                    <a:srgbClr val="000000"/>
                  </a:solidFill>
                </a:rPr>
                <a:t>Events</a:t>
              </a:r>
              <a:endParaRPr lang="en-GB" altLang="en-US" sz="1600" dirty="0">
                <a:solidFill>
                  <a:srgbClr val="000000"/>
                </a:solidFill>
              </a:endParaRPr>
            </a:p>
          </p:txBody>
        </p:sp>
        <p:sp>
          <p:nvSpPr>
            <p:cNvPr id="70" name="Rectangle 16"/>
            <p:cNvSpPr>
              <a:spLocks noChangeArrowheads="1"/>
            </p:cNvSpPr>
            <p:nvPr/>
          </p:nvSpPr>
          <p:spPr bwMode="auto">
            <a:xfrm>
              <a:off x="6636913" y="3867809"/>
              <a:ext cx="547819" cy="247343"/>
            </a:xfrm>
            <a:prstGeom prst="rect">
              <a:avLst/>
            </a:prstGeom>
            <a:solidFill>
              <a:srgbClr val="FF9900"/>
            </a:solidFill>
            <a:ln w="9525">
              <a:solidFill>
                <a:schemeClr val="tx1"/>
              </a:solidFill>
              <a:miter lim="800000"/>
              <a:headEnd/>
              <a:tailEnd/>
            </a:ln>
            <a:effectLst/>
          </p:spPr>
          <p:txBody>
            <a:bodyPr wrap="none" anchor="ctr"/>
            <a:lstStyle/>
            <a:p>
              <a:endParaRPr lang="en-US" sz="1920"/>
            </a:p>
          </p:txBody>
        </p:sp>
        <p:sp>
          <p:nvSpPr>
            <p:cNvPr id="71" name="Text Box 17"/>
            <p:cNvSpPr txBox="1">
              <a:spLocks noChangeArrowheads="1"/>
            </p:cNvSpPr>
            <p:nvPr/>
          </p:nvSpPr>
          <p:spPr bwMode="auto">
            <a:xfrm>
              <a:off x="6652959" y="3889422"/>
              <a:ext cx="371314" cy="15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de-DE" altLang="en-US" sz="1600" dirty="0">
                  <a:solidFill>
                    <a:srgbClr val="000000"/>
                  </a:solidFill>
                </a:rPr>
                <a:t>Logs</a:t>
              </a:r>
              <a:endParaRPr lang="en-GB" altLang="en-US" sz="1600" dirty="0">
                <a:solidFill>
                  <a:srgbClr val="000000"/>
                </a:solidFill>
              </a:endParaRPr>
            </a:p>
          </p:txBody>
        </p:sp>
        <p:sp>
          <p:nvSpPr>
            <p:cNvPr id="72" name="Rectangle 18"/>
            <p:cNvSpPr>
              <a:spLocks noChangeArrowheads="1"/>
            </p:cNvSpPr>
            <p:nvPr/>
          </p:nvSpPr>
          <p:spPr bwMode="auto">
            <a:xfrm>
              <a:off x="5794435" y="2533021"/>
              <a:ext cx="790336" cy="18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1920" b="1" i="1"/>
                <a:t>manageability</a:t>
              </a:r>
              <a:endParaRPr lang="en-GB" altLang="en-US" sz="1920" b="1" i="1"/>
            </a:p>
          </p:txBody>
        </p:sp>
        <p:sp>
          <p:nvSpPr>
            <p:cNvPr id="73" name="Rectangle 19"/>
            <p:cNvSpPr>
              <a:spLocks noChangeArrowheads="1"/>
            </p:cNvSpPr>
            <p:nvPr/>
          </p:nvSpPr>
          <p:spPr bwMode="auto">
            <a:xfrm>
              <a:off x="7587294" y="2535422"/>
              <a:ext cx="734699" cy="18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1920" b="1" i="1"/>
                <a:t>management</a:t>
              </a:r>
              <a:endParaRPr lang="en-GB" altLang="en-US" sz="1920" b="1" i="1"/>
            </a:p>
          </p:txBody>
        </p:sp>
        <p:sp>
          <p:nvSpPr>
            <p:cNvPr id="74" name="Rectangle 21"/>
            <p:cNvSpPr>
              <a:spLocks noChangeArrowheads="1"/>
            </p:cNvSpPr>
            <p:nvPr/>
          </p:nvSpPr>
          <p:spPr bwMode="auto">
            <a:xfrm>
              <a:off x="7616345" y="4327674"/>
              <a:ext cx="807718" cy="158789"/>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1600">
                  <a:solidFill>
                    <a:srgbClr val="000000"/>
                  </a:solidFill>
                </a:rPr>
                <a:t>Management Tool</a:t>
              </a:r>
              <a:endParaRPr lang="en-GB" altLang="en-US" sz="1600">
                <a:solidFill>
                  <a:srgbClr val="000000"/>
                </a:solidFill>
              </a:endParaRPr>
            </a:p>
          </p:txBody>
        </p:sp>
        <p:sp>
          <p:nvSpPr>
            <p:cNvPr id="75" name="Rectangle 23"/>
            <p:cNvSpPr>
              <a:spLocks noChangeArrowheads="1"/>
            </p:cNvSpPr>
            <p:nvPr/>
          </p:nvSpPr>
          <p:spPr bwMode="auto">
            <a:xfrm>
              <a:off x="7583143" y="2788387"/>
              <a:ext cx="1145438" cy="1804641"/>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920"/>
            </a:p>
          </p:txBody>
        </p:sp>
        <p:sp>
          <p:nvSpPr>
            <p:cNvPr id="76" name="Rectangle 24"/>
            <p:cNvSpPr>
              <a:spLocks noChangeArrowheads="1"/>
            </p:cNvSpPr>
            <p:nvPr/>
          </p:nvSpPr>
          <p:spPr bwMode="auto">
            <a:xfrm>
              <a:off x="7533343" y="2903652"/>
              <a:ext cx="298810" cy="247343"/>
            </a:xfrm>
            <a:prstGeom prst="rect">
              <a:avLst/>
            </a:prstGeom>
            <a:solidFill>
              <a:srgbClr val="104158"/>
            </a:solidFill>
            <a:ln>
              <a:noFill/>
            </a:ln>
            <a:effectLst/>
          </p:spPr>
          <p:txBody>
            <a:bodyPr wrap="none" anchor="ctr"/>
            <a:lstStyle/>
            <a:p>
              <a:endParaRPr lang="en-US" sz="1920"/>
            </a:p>
          </p:txBody>
        </p:sp>
        <p:sp>
          <p:nvSpPr>
            <p:cNvPr id="77" name="Rectangle 25"/>
            <p:cNvSpPr>
              <a:spLocks noChangeArrowheads="1"/>
            </p:cNvSpPr>
            <p:nvPr/>
          </p:nvSpPr>
          <p:spPr bwMode="auto">
            <a:xfrm>
              <a:off x="7533343" y="3213432"/>
              <a:ext cx="298810" cy="247343"/>
            </a:xfrm>
            <a:prstGeom prst="rect">
              <a:avLst/>
            </a:prstGeom>
            <a:solidFill>
              <a:srgbClr val="10435A"/>
            </a:solidFill>
            <a:ln>
              <a:noFill/>
            </a:ln>
            <a:effectLst/>
          </p:spPr>
          <p:txBody>
            <a:bodyPr wrap="none" anchor="ctr"/>
            <a:lstStyle/>
            <a:p>
              <a:endParaRPr lang="en-US" sz="1920"/>
            </a:p>
          </p:txBody>
        </p:sp>
        <p:sp>
          <p:nvSpPr>
            <p:cNvPr id="78" name="Rectangle 26"/>
            <p:cNvSpPr>
              <a:spLocks noChangeArrowheads="1"/>
            </p:cNvSpPr>
            <p:nvPr/>
          </p:nvSpPr>
          <p:spPr bwMode="auto">
            <a:xfrm>
              <a:off x="7533343" y="3541220"/>
              <a:ext cx="298810" cy="247343"/>
            </a:xfrm>
            <a:prstGeom prst="rect">
              <a:avLst/>
            </a:prstGeom>
            <a:solidFill>
              <a:srgbClr val="134A63"/>
            </a:solidFill>
            <a:ln>
              <a:noFill/>
            </a:ln>
            <a:effectLst/>
          </p:spPr>
          <p:txBody>
            <a:bodyPr wrap="none" anchor="ctr"/>
            <a:lstStyle/>
            <a:p>
              <a:endParaRPr lang="en-US" sz="1920"/>
            </a:p>
          </p:txBody>
        </p:sp>
        <p:sp>
          <p:nvSpPr>
            <p:cNvPr id="79" name="Rectangle 27"/>
            <p:cNvSpPr>
              <a:spLocks noChangeArrowheads="1"/>
            </p:cNvSpPr>
            <p:nvPr/>
          </p:nvSpPr>
          <p:spPr bwMode="auto">
            <a:xfrm>
              <a:off x="7533343" y="3869010"/>
              <a:ext cx="298810" cy="247343"/>
            </a:xfrm>
            <a:prstGeom prst="rect">
              <a:avLst/>
            </a:prstGeom>
            <a:solidFill>
              <a:srgbClr val="144E67"/>
            </a:solidFill>
            <a:ln>
              <a:noFill/>
            </a:ln>
            <a:effectLst/>
          </p:spPr>
          <p:txBody>
            <a:bodyPr wrap="none" anchor="ctr"/>
            <a:lstStyle/>
            <a:p>
              <a:endParaRPr lang="en-US" sz="1920"/>
            </a:p>
          </p:txBody>
        </p:sp>
        <p:sp>
          <p:nvSpPr>
            <p:cNvPr id="80" name="Line 28"/>
            <p:cNvSpPr>
              <a:spLocks noChangeShapeType="1"/>
            </p:cNvSpPr>
            <p:nvPr/>
          </p:nvSpPr>
          <p:spPr bwMode="auto">
            <a:xfrm>
              <a:off x="7583143" y="4119954"/>
              <a:ext cx="249007"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81" name="Line 29"/>
            <p:cNvSpPr>
              <a:spLocks noChangeShapeType="1"/>
            </p:cNvSpPr>
            <p:nvPr/>
          </p:nvSpPr>
          <p:spPr bwMode="auto">
            <a:xfrm>
              <a:off x="7583143" y="3865408"/>
              <a:ext cx="249007"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84" name="Line 30"/>
            <p:cNvSpPr>
              <a:spLocks noChangeShapeType="1"/>
            </p:cNvSpPr>
            <p:nvPr/>
          </p:nvSpPr>
          <p:spPr bwMode="auto">
            <a:xfrm>
              <a:off x="7583143" y="3790965"/>
              <a:ext cx="249007"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88" name="Line 31"/>
            <p:cNvSpPr>
              <a:spLocks noChangeShapeType="1"/>
            </p:cNvSpPr>
            <p:nvPr/>
          </p:nvSpPr>
          <p:spPr bwMode="auto">
            <a:xfrm>
              <a:off x="7583143" y="3538819"/>
              <a:ext cx="249007"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89" name="Line 32"/>
            <p:cNvSpPr>
              <a:spLocks noChangeShapeType="1"/>
            </p:cNvSpPr>
            <p:nvPr/>
          </p:nvSpPr>
          <p:spPr bwMode="auto">
            <a:xfrm>
              <a:off x="7583143" y="3464376"/>
              <a:ext cx="249007"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90" name="Line 33"/>
            <p:cNvSpPr>
              <a:spLocks noChangeShapeType="1"/>
            </p:cNvSpPr>
            <p:nvPr/>
          </p:nvSpPr>
          <p:spPr bwMode="auto">
            <a:xfrm>
              <a:off x="7583143" y="3209830"/>
              <a:ext cx="249007"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91" name="Line 34"/>
            <p:cNvSpPr>
              <a:spLocks noChangeShapeType="1"/>
            </p:cNvSpPr>
            <p:nvPr/>
          </p:nvSpPr>
          <p:spPr bwMode="auto">
            <a:xfrm>
              <a:off x="7583143" y="3154598"/>
              <a:ext cx="249007"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92" name="Line 35"/>
            <p:cNvSpPr>
              <a:spLocks noChangeShapeType="1"/>
            </p:cNvSpPr>
            <p:nvPr/>
          </p:nvSpPr>
          <p:spPr bwMode="auto">
            <a:xfrm>
              <a:off x="7583143" y="2900050"/>
              <a:ext cx="249007"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93" name="Line 36"/>
            <p:cNvSpPr>
              <a:spLocks noChangeShapeType="1"/>
            </p:cNvSpPr>
            <p:nvPr/>
          </p:nvSpPr>
          <p:spPr bwMode="auto">
            <a:xfrm>
              <a:off x="7832152" y="3867809"/>
              <a:ext cx="0" cy="252145"/>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94" name="Line 37"/>
            <p:cNvSpPr>
              <a:spLocks noChangeShapeType="1"/>
            </p:cNvSpPr>
            <p:nvPr/>
          </p:nvSpPr>
          <p:spPr bwMode="auto">
            <a:xfrm>
              <a:off x="7832152" y="3538819"/>
              <a:ext cx="0" cy="252145"/>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95" name="Line 38"/>
            <p:cNvSpPr>
              <a:spLocks noChangeShapeType="1"/>
            </p:cNvSpPr>
            <p:nvPr/>
          </p:nvSpPr>
          <p:spPr bwMode="auto">
            <a:xfrm>
              <a:off x="7832152" y="3209830"/>
              <a:ext cx="0" cy="252145"/>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96" name="Line 39"/>
            <p:cNvSpPr>
              <a:spLocks noChangeShapeType="1"/>
            </p:cNvSpPr>
            <p:nvPr/>
          </p:nvSpPr>
          <p:spPr bwMode="auto">
            <a:xfrm>
              <a:off x="7832152" y="2900050"/>
              <a:ext cx="0" cy="252145"/>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920"/>
            </a:p>
          </p:txBody>
        </p:sp>
        <p:sp>
          <p:nvSpPr>
            <p:cNvPr id="97" name="Rectangle 40"/>
            <p:cNvSpPr>
              <a:spLocks noChangeArrowheads="1"/>
            </p:cNvSpPr>
            <p:nvPr/>
          </p:nvSpPr>
          <p:spPr bwMode="auto">
            <a:xfrm>
              <a:off x="6201968" y="4909246"/>
              <a:ext cx="298810" cy="172900"/>
            </a:xfrm>
            <a:prstGeom prst="rect">
              <a:avLst/>
            </a:prstGeom>
            <a:solidFill>
              <a:srgbClr val="CC0000"/>
            </a:solidFill>
            <a:ln w="9525">
              <a:solidFill>
                <a:schemeClr val="tx1"/>
              </a:solidFill>
              <a:miter lim="800000"/>
              <a:headEnd/>
              <a:tailEnd/>
            </a:ln>
            <a:effectLst/>
          </p:spPr>
          <p:txBody>
            <a:bodyPr wrap="none" anchor="ctr"/>
            <a:lstStyle/>
            <a:p>
              <a:endParaRPr lang="en-US" sz="1920"/>
            </a:p>
          </p:txBody>
        </p:sp>
        <p:sp>
          <p:nvSpPr>
            <p:cNvPr id="98" name="Rectangle 41"/>
            <p:cNvSpPr>
              <a:spLocks noChangeArrowheads="1"/>
            </p:cNvSpPr>
            <p:nvPr/>
          </p:nvSpPr>
          <p:spPr bwMode="auto">
            <a:xfrm>
              <a:off x="6508041" y="4897238"/>
              <a:ext cx="1684065" cy="16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1680"/>
                <a:t>Component of the Management Stack</a:t>
              </a:r>
              <a:endParaRPr lang="en-GB" altLang="en-US" sz="1680"/>
            </a:p>
          </p:txBody>
        </p:sp>
        <p:sp>
          <p:nvSpPr>
            <p:cNvPr id="99" name="Rectangle 42"/>
            <p:cNvSpPr>
              <a:spLocks noChangeArrowheads="1"/>
            </p:cNvSpPr>
            <p:nvPr/>
          </p:nvSpPr>
          <p:spPr bwMode="auto">
            <a:xfrm>
              <a:off x="6201968" y="4690719"/>
              <a:ext cx="298810" cy="172900"/>
            </a:xfrm>
            <a:prstGeom prst="rect">
              <a:avLst/>
            </a:prstGeom>
            <a:solidFill>
              <a:srgbClr val="FF9900"/>
            </a:solidFill>
            <a:ln w="9525">
              <a:solidFill>
                <a:schemeClr val="tx1"/>
              </a:solidFill>
              <a:miter lim="800000"/>
              <a:headEnd/>
              <a:tailEnd/>
            </a:ln>
            <a:effectLst/>
          </p:spPr>
          <p:txBody>
            <a:bodyPr wrap="none" anchor="ctr"/>
            <a:lstStyle/>
            <a:p>
              <a:endParaRPr lang="en-US" sz="1920"/>
            </a:p>
          </p:txBody>
        </p:sp>
        <p:sp>
          <p:nvSpPr>
            <p:cNvPr id="100" name="Rectangle 43"/>
            <p:cNvSpPr>
              <a:spLocks noChangeArrowheads="1"/>
            </p:cNvSpPr>
            <p:nvPr/>
          </p:nvSpPr>
          <p:spPr bwMode="auto">
            <a:xfrm>
              <a:off x="6508041" y="4678712"/>
              <a:ext cx="2191017" cy="16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1680" dirty="0"/>
                <a:t>Application-specific Management Instrumentation</a:t>
              </a:r>
              <a:endParaRPr lang="en-GB" altLang="en-US" sz="1680" dirty="0"/>
            </a:p>
          </p:txBody>
        </p:sp>
        <p:sp>
          <p:nvSpPr>
            <p:cNvPr id="101" name="Text Box 44"/>
            <p:cNvSpPr txBox="1">
              <a:spLocks noChangeArrowheads="1"/>
            </p:cNvSpPr>
            <p:nvPr/>
          </p:nvSpPr>
          <p:spPr bwMode="auto">
            <a:xfrm>
              <a:off x="7674230" y="4385308"/>
              <a:ext cx="974447" cy="15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de-DE" altLang="en-US" sz="1600" b="1" dirty="0">
                  <a:solidFill>
                    <a:schemeClr val="bg1"/>
                  </a:solidFill>
                </a:rPr>
                <a:t>Management System</a:t>
              </a:r>
              <a:endParaRPr lang="en-GB" altLang="en-US" sz="1600" b="1" dirty="0">
                <a:solidFill>
                  <a:schemeClr val="bg1"/>
                </a:solidFill>
              </a:endParaRPr>
            </a:p>
          </p:txBody>
        </p:sp>
        <p:sp>
          <p:nvSpPr>
            <p:cNvPr id="102" name="Rectangle 45"/>
            <p:cNvSpPr>
              <a:spLocks noChangeArrowheads="1"/>
            </p:cNvSpPr>
            <p:nvPr/>
          </p:nvSpPr>
          <p:spPr bwMode="auto">
            <a:xfrm>
              <a:off x="3884166" y="4382711"/>
              <a:ext cx="1606932" cy="40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80" i="1" dirty="0"/>
                <a:t>Manageability</a:t>
              </a:r>
              <a:r>
                <a:rPr lang="en-US" altLang="en-US" sz="1680" dirty="0"/>
                <a:t> defines how managed entities communicate with management functions</a:t>
              </a:r>
            </a:p>
          </p:txBody>
        </p:sp>
      </p:grpSp>
      <p:sp>
        <p:nvSpPr>
          <p:cNvPr id="103" name="TextBox 102"/>
          <p:cNvSpPr txBox="1"/>
          <p:nvPr/>
        </p:nvSpPr>
        <p:spPr>
          <a:xfrm>
            <a:off x="9959647" y="2313741"/>
            <a:ext cx="4151368" cy="1356214"/>
          </a:xfrm>
          <a:prstGeom prst="rect">
            <a:avLst/>
          </a:prstGeom>
          <a:noFill/>
        </p:spPr>
        <p:txBody>
          <a:bodyPr wrap="square" rtlCol="0" anchor="t" anchorCtr="0">
            <a:noAutofit/>
          </a:bodyPr>
          <a:lstStyle/>
          <a:p>
            <a:pPr marL="867824" lvl="1" indent="-139066">
              <a:lnSpc>
                <a:spcPct val="90000"/>
              </a:lnSpc>
              <a:spcBef>
                <a:spcPts val="720"/>
              </a:spcBef>
              <a:buFont typeface="Arial" panose="020B0604020202020204" pitchFamily="34" charset="0"/>
              <a:buChar char="•"/>
            </a:pPr>
            <a:endParaRPr lang="en-US" sz="1920" dirty="0">
              <a:latin typeface="Arial Narrow" panose="020B0606020202030204" pitchFamily="34" charset="0"/>
            </a:endParaRPr>
          </a:p>
        </p:txBody>
      </p:sp>
    </p:spTree>
    <p:extLst>
      <p:ext uri="{BB962C8B-B14F-4D97-AF65-F5344CB8AC3E}">
        <p14:creationId xmlns:p14="http://schemas.microsoft.com/office/powerpoint/2010/main" val="410873198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0364-DCB3-494D-99C3-7D467DF60A60}"/>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Backup slides</a:t>
            </a:r>
          </a:p>
        </p:txBody>
      </p:sp>
    </p:spTree>
    <p:extLst>
      <p:ext uri="{BB962C8B-B14F-4D97-AF65-F5344CB8AC3E}">
        <p14:creationId xmlns:p14="http://schemas.microsoft.com/office/powerpoint/2010/main" val="5408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Perform a query against the time series data, using the dropdown select the metric you would like to query, this example is using </a:t>
            </a:r>
            <a:r>
              <a:rPr lang="en-US" sz="2160" dirty="0" err="1"/>
              <a:t>container_cpu_system_seconds</a:t>
            </a:r>
            <a:r>
              <a:rPr lang="en-US" sz="2160" dirty="0"/>
              <a:t> total. Once the metric is selected, click on Execute to run the Query.  You may also perform custom queries using the Expression area at the top of the screen.</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6" name="Picture 5"/>
          <p:cNvPicPr>
            <a:picLocks noChangeAspect="1"/>
          </p:cNvPicPr>
          <p:nvPr/>
        </p:nvPicPr>
        <p:blipFill>
          <a:blip r:embed="rId2"/>
          <a:stretch>
            <a:fillRect/>
          </a:stretch>
        </p:blipFill>
        <p:spPr>
          <a:xfrm>
            <a:off x="270302" y="2386358"/>
            <a:ext cx="13681710" cy="5554980"/>
          </a:xfrm>
          <a:prstGeom prst="rect">
            <a:avLst/>
          </a:prstGeom>
        </p:spPr>
      </p:pic>
      <p:sp>
        <p:nvSpPr>
          <p:cNvPr id="5" name="Title 4">
            <a:extLst>
              <a:ext uri="{FF2B5EF4-FFF2-40B4-BE49-F238E27FC236}">
                <a16:creationId xmlns:a16="http://schemas.microsoft.com/office/drawing/2014/main" id="{6AED40F1-E30E-4928-A194-84C4AC87F97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F1271352-9676-4A02-8714-380BC6C0C0D0}"/>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59834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400" dirty="0"/>
              <a:t>The query results are then displayed on your console view:</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209825" y="1724298"/>
            <a:ext cx="14420575" cy="5769763"/>
          </a:xfrm>
          <a:prstGeom prst="rect">
            <a:avLst/>
          </a:prstGeom>
        </p:spPr>
      </p:pic>
      <p:sp>
        <p:nvSpPr>
          <p:cNvPr id="6" name="Title 5">
            <a:extLst>
              <a:ext uri="{FF2B5EF4-FFF2-40B4-BE49-F238E27FC236}">
                <a16:creationId xmlns:a16="http://schemas.microsoft.com/office/drawing/2014/main" id="{452FDFED-A890-4680-BD1E-26CF9B0720F8}"/>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183D6BD8-1949-4B60-88E2-75901BE1BE0F}"/>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53475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4444839-D549-470A-9933-3F3BE0916635}"/>
              </a:ext>
            </a:extLst>
          </p:cNvPr>
          <p:cNvSpPr txBox="1">
            <a:spLocks/>
          </p:cNvSpPr>
          <p:nvPr/>
        </p:nvSpPr>
        <p:spPr bwMode="auto">
          <a:xfrm>
            <a:off x="128098" y="47054"/>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Monitoring</a:t>
            </a:r>
            <a:r>
              <a:rPr kumimoji="0" lang="en-US" sz="2880" b="1" i="0" u="none" strike="noStrike" kern="1200" cap="none" spc="0" normalizeH="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 an IBM Cloud Private Deployment</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40" name="TextBox 39">
            <a:extLst>
              <a:ext uri="{FF2B5EF4-FFF2-40B4-BE49-F238E27FC236}">
                <a16:creationId xmlns:a16="http://schemas.microsoft.com/office/drawing/2014/main" id="{05076431-B145-4882-A78E-9CCCE67623F4}"/>
              </a:ext>
            </a:extLst>
          </p:cNvPr>
          <p:cNvSpPr txBox="1"/>
          <p:nvPr/>
        </p:nvSpPr>
        <p:spPr>
          <a:xfrm>
            <a:off x="530087" y="996851"/>
            <a:ext cx="6122504" cy="4370427"/>
          </a:xfrm>
          <a:prstGeom prst="rect">
            <a:avLst/>
          </a:prstGeom>
          <a:noFill/>
        </p:spPr>
        <p:txBody>
          <a:bodyPr wrap="square" rtlCol="1">
            <a:spAutoFit/>
          </a:bodyPr>
          <a:lstStyle/>
          <a:p>
            <a:r>
              <a:rPr lang="en-US" sz="2000" dirty="0"/>
              <a:t>Within IBM Cloud Private there are several ways to view high level Key Performance Indicators</a:t>
            </a:r>
          </a:p>
          <a:p>
            <a:pPr marL="514350" indent="-514350">
              <a:buFont typeface="+mj-lt"/>
              <a:buAutoNum type="arabicPeriod"/>
            </a:pPr>
            <a:r>
              <a:rPr lang="en-US" sz="2000" dirty="0"/>
              <a:t>The ICP dashboard shows a high level overview of  resource usage and status.</a:t>
            </a:r>
          </a:p>
          <a:p>
            <a:pPr marL="514350" indent="-514350">
              <a:buAutoNum type="arabicPeriod" startAt="2"/>
            </a:pPr>
            <a:r>
              <a:rPr lang="en-US" sz="2000" dirty="0"/>
              <a:t>The Kubernetes Dashboard shows </a:t>
            </a:r>
            <a:r>
              <a:rPr lang="en-US" sz="2000" dirty="0" err="1"/>
              <a:t>cpu</a:t>
            </a:r>
            <a:r>
              <a:rPr lang="en-US" sz="2000" dirty="0"/>
              <a:t> and memory consumption of the full cluster and deployments</a:t>
            </a:r>
          </a:p>
          <a:p>
            <a:pPr marL="514350" indent="-514350">
              <a:buAutoNum type="arabicPeriod" startAt="3"/>
            </a:pPr>
            <a:r>
              <a:rPr lang="en-US" sz="2000" dirty="0"/>
              <a:t>Within an application you can view performance of the pod. </a:t>
            </a:r>
          </a:p>
          <a:p>
            <a:endParaRPr lang="en-US" sz="2000" dirty="0"/>
          </a:p>
          <a:p>
            <a:r>
              <a:rPr lang="en-US" sz="2000" dirty="0"/>
              <a:t>We need to be able monitor and alert on Out of Bounds conditions for the applications and their infrastructure.   </a:t>
            </a:r>
          </a:p>
          <a:p>
            <a:endParaRPr lang="en-US" dirty="0"/>
          </a:p>
          <a:p>
            <a:endParaRPr lang="he-IL" dirty="0"/>
          </a:p>
        </p:txBody>
      </p:sp>
      <p:pic>
        <p:nvPicPr>
          <p:cNvPr id="8" name="Picture 7"/>
          <p:cNvPicPr>
            <a:picLocks noChangeAspect="1"/>
          </p:cNvPicPr>
          <p:nvPr/>
        </p:nvPicPr>
        <p:blipFill>
          <a:blip r:embed="rId3"/>
          <a:stretch>
            <a:fillRect/>
          </a:stretch>
        </p:blipFill>
        <p:spPr>
          <a:xfrm>
            <a:off x="7646505" y="947158"/>
            <a:ext cx="4518990" cy="2111211"/>
          </a:xfrm>
          <a:prstGeom prst="rect">
            <a:avLst/>
          </a:prstGeom>
        </p:spPr>
      </p:pic>
      <p:pic>
        <p:nvPicPr>
          <p:cNvPr id="10" name="Picture 9"/>
          <p:cNvPicPr>
            <a:picLocks noChangeAspect="1"/>
          </p:cNvPicPr>
          <p:nvPr/>
        </p:nvPicPr>
        <p:blipFill>
          <a:blip r:embed="rId4"/>
          <a:stretch>
            <a:fillRect/>
          </a:stretch>
        </p:blipFill>
        <p:spPr>
          <a:xfrm>
            <a:off x="7646505" y="3100841"/>
            <a:ext cx="4996070" cy="2032702"/>
          </a:xfrm>
          <a:prstGeom prst="rect">
            <a:avLst/>
          </a:prstGeom>
        </p:spPr>
      </p:pic>
      <p:pic>
        <p:nvPicPr>
          <p:cNvPr id="15" name="Picture 14"/>
          <p:cNvPicPr>
            <a:picLocks noChangeAspect="1"/>
          </p:cNvPicPr>
          <p:nvPr/>
        </p:nvPicPr>
        <p:blipFill>
          <a:blip r:embed="rId5"/>
          <a:stretch>
            <a:fillRect/>
          </a:stretch>
        </p:blipFill>
        <p:spPr>
          <a:xfrm>
            <a:off x="6652591" y="5378302"/>
            <a:ext cx="6321287" cy="2549597"/>
          </a:xfrm>
          <a:prstGeom prst="rect">
            <a:avLst/>
          </a:prstGeom>
        </p:spPr>
      </p:pic>
    </p:spTree>
    <p:extLst>
      <p:ext uri="{BB962C8B-B14F-4D97-AF65-F5344CB8AC3E}">
        <p14:creationId xmlns:p14="http://schemas.microsoft.com/office/powerpoint/2010/main" val="242955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400" dirty="0"/>
              <a:t>Click the Graph button to graph the total </a:t>
            </a:r>
            <a:r>
              <a:rPr lang="en-US" sz="2400" dirty="0" err="1"/>
              <a:t>cpu</a:t>
            </a:r>
            <a:r>
              <a:rPr lang="en-US" sz="2400" dirty="0"/>
              <a:t> seconds:</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180870" y="1806343"/>
            <a:ext cx="14630400" cy="5821278"/>
          </a:xfrm>
          <a:prstGeom prst="rect">
            <a:avLst/>
          </a:prstGeom>
        </p:spPr>
      </p:pic>
      <p:sp>
        <p:nvSpPr>
          <p:cNvPr id="6" name="Title 5">
            <a:extLst>
              <a:ext uri="{FF2B5EF4-FFF2-40B4-BE49-F238E27FC236}">
                <a16:creationId xmlns:a16="http://schemas.microsoft.com/office/drawing/2014/main" id="{AC7BBC5D-A160-4099-82E3-FC969A21F965}"/>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AA8493FE-0AE7-4C0D-9A46-6980FB0F89FB}"/>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670840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There is an Alert summary view which displays a high level summary of open alerts:</a:t>
            </a:r>
          </a:p>
          <a:p>
            <a:endParaRPr lang="en-US" dirty="0"/>
          </a:p>
          <a:p>
            <a:endParaRPr lang="en-US" dirty="0"/>
          </a:p>
          <a:p>
            <a:endParaRPr lang="en-US" dirty="0"/>
          </a:p>
          <a:p>
            <a:pPr marL="0" indent="0">
              <a:buNone/>
            </a:pPr>
            <a:endParaRPr lang="en-US" dirty="0"/>
          </a:p>
          <a:p>
            <a:pPr marL="0" indent="0">
              <a:buNone/>
            </a:pPr>
            <a:endParaRPr lang="en-US" dirty="0"/>
          </a:p>
          <a:p>
            <a:r>
              <a:rPr lang="en-US" sz="2160" dirty="0"/>
              <a:t>Click on the alert group to see more information </a:t>
            </a:r>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270301" y="1659584"/>
            <a:ext cx="8647046" cy="2728253"/>
          </a:xfrm>
          <a:prstGeom prst="rect">
            <a:avLst/>
          </a:prstGeom>
        </p:spPr>
      </p:pic>
      <p:pic>
        <p:nvPicPr>
          <p:cNvPr id="6" name="Picture 5"/>
          <p:cNvPicPr>
            <a:picLocks noChangeAspect="1"/>
          </p:cNvPicPr>
          <p:nvPr/>
        </p:nvPicPr>
        <p:blipFill>
          <a:blip r:embed="rId3"/>
          <a:stretch>
            <a:fillRect/>
          </a:stretch>
        </p:blipFill>
        <p:spPr>
          <a:xfrm>
            <a:off x="173837" y="5070724"/>
            <a:ext cx="13624560" cy="3156737"/>
          </a:xfrm>
          <a:prstGeom prst="rect">
            <a:avLst/>
          </a:prstGeom>
        </p:spPr>
      </p:pic>
      <p:sp>
        <p:nvSpPr>
          <p:cNvPr id="7" name="Title 6">
            <a:extLst>
              <a:ext uri="{FF2B5EF4-FFF2-40B4-BE49-F238E27FC236}">
                <a16:creationId xmlns:a16="http://schemas.microsoft.com/office/drawing/2014/main" id="{E6D7EC97-5C96-4140-87EF-6749F6AD061E}"/>
              </a:ext>
            </a:extLst>
          </p:cNvPr>
          <p:cNvSpPr>
            <a:spLocks noGrp="1"/>
          </p:cNvSpPr>
          <p:nvPr>
            <p:ph type="title"/>
          </p:nvPr>
        </p:nvSpPr>
        <p:spPr/>
        <p:txBody>
          <a:bodyPr/>
          <a:lstStyle/>
          <a:p>
            <a:endParaRPr lang="he-IL"/>
          </a:p>
        </p:txBody>
      </p:sp>
      <p:sp>
        <p:nvSpPr>
          <p:cNvPr id="10" name="Title 1">
            <a:extLst>
              <a:ext uri="{FF2B5EF4-FFF2-40B4-BE49-F238E27FC236}">
                <a16:creationId xmlns:a16="http://schemas.microsoft.com/office/drawing/2014/main" id="{7C35A466-7A40-4E8E-985A-0A249B576FBE}"/>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856486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A useful status is the Targets view, where you can see all the items that Prometheus is monitoring:</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0" y="1593139"/>
            <a:ext cx="14630400" cy="6400283"/>
          </a:xfrm>
          <a:prstGeom prst="rect">
            <a:avLst/>
          </a:prstGeom>
        </p:spPr>
      </p:pic>
      <p:sp>
        <p:nvSpPr>
          <p:cNvPr id="6" name="Title 5">
            <a:extLst>
              <a:ext uri="{FF2B5EF4-FFF2-40B4-BE49-F238E27FC236}">
                <a16:creationId xmlns:a16="http://schemas.microsoft.com/office/drawing/2014/main" id="{8CA7BBA9-3DAD-4BDE-AB86-BF35931B99D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9CE0D750-7345-46EA-8A06-B294C146F45F}"/>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015270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Grafana – Using Grafana provides to ability to view and leverage the data collected by Prometheus. </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106017" y="2228688"/>
            <a:ext cx="14630400" cy="6343144"/>
          </a:xfrm>
          <a:prstGeom prst="rect">
            <a:avLst/>
          </a:prstGeom>
        </p:spPr>
      </p:pic>
      <p:sp>
        <p:nvSpPr>
          <p:cNvPr id="6" name="Title 5">
            <a:extLst>
              <a:ext uri="{FF2B5EF4-FFF2-40B4-BE49-F238E27FC236}">
                <a16:creationId xmlns:a16="http://schemas.microsoft.com/office/drawing/2014/main" id="{C4665C48-3A2F-4493-9DB7-8DD1C265D7E0}"/>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75C634AA-3107-444F-948A-193F105A1832}"/>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2815789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Below is the cluster view of the ICP deployment</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3"/>
          <a:stretch>
            <a:fillRect/>
          </a:stretch>
        </p:blipFill>
        <p:spPr>
          <a:xfrm>
            <a:off x="423747" y="1194574"/>
            <a:ext cx="12353762" cy="6336216"/>
          </a:xfrm>
          <a:prstGeom prst="rect">
            <a:avLst/>
          </a:prstGeom>
        </p:spPr>
      </p:pic>
      <p:sp>
        <p:nvSpPr>
          <p:cNvPr id="6" name="Title 5">
            <a:extLst>
              <a:ext uri="{FF2B5EF4-FFF2-40B4-BE49-F238E27FC236}">
                <a16:creationId xmlns:a16="http://schemas.microsoft.com/office/drawing/2014/main" id="{BE928BC2-CF7C-4690-B0E2-89FE00A4EA2E}"/>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2B1159F1-CBB8-46D8-B9D6-9D2460E242AE}"/>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475504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Below is the cluster view of the ICP deployment</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0" y="935604"/>
            <a:ext cx="14630400" cy="6358392"/>
          </a:xfrm>
          <a:prstGeom prst="rect">
            <a:avLst/>
          </a:prstGeom>
        </p:spPr>
      </p:pic>
      <p:sp>
        <p:nvSpPr>
          <p:cNvPr id="6" name="Title 5">
            <a:extLst>
              <a:ext uri="{FF2B5EF4-FFF2-40B4-BE49-F238E27FC236}">
                <a16:creationId xmlns:a16="http://schemas.microsoft.com/office/drawing/2014/main" id="{1D86CA53-E161-4106-88AF-14B7AB9F494C}"/>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B79B019C-C114-4CF6-87D4-39A9AA0951DF}"/>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59322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Using your mouse to scroll over a view   - a legend is provided with the cluster IP address an the metric value</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3"/>
          <a:stretch>
            <a:fillRect/>
          </a:stretch>
        </p:blipFill>
        <p:spPr>
          <a:xfrm>
            <a:off x="423747" y="1194574"/>
            <a:ext cx="12353762" cy="6336216"/>
          </a:xfrm>
          <a:prstGeom prst="rect">
            <a:avLst/>
          </a:prstGeom>
        </p:spPr>
      </p:pic>
      <p:sp>
        <p:nvSpPr>
          <p:cNvPr id="6" name="Title 5">
            <a:extLst>
              <a:ext uri="{FF2B5EF4-FFF2-40B4-BE49-F238E27FC236}">
                <a16:creationId xmlns:a16="http://schemas.microsoft.com/office/drawing/2014/main" id="{CB4C41C1-97F0-4AAC-9134-17CD65992A5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id="{ED783DED-AB9A-4D3E-ADA3-1203D2F3B33F}"/>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937197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Dashboards with Grafana</a:t>
            </a:r>
          </a:p>
        </p:txBody>
      </p:sp>
      <p:sp>
        <p:nvSpPr>
          <p:cNvPr id="3" name="Content Placeholder 2"/>
          <p:cNvSpPr>
            <a:spLocks noGrp="1"/>
          </p:cNvSpPr>
          <p:nvPr>
            <p:ph idx="1"/>
          </p:nvPr>
        </p:nvSpPr>
        <p:spPr>
          <a:xfrm>
            <a:off x="103184" y="963300"/>
            <a:ext cx="13429938" cy="6170426"/>
          </a:xfrm>
        </p:spPr>
        <p:txBody>
          <a:bodyPr/>
          <a:lstStyle/>
          <a:p>
            <a:r>
              <a:rPr lang="en-US" dirty="0"/>
              <a:t>Victor who is our Site Reliability Engineer for CAMSE has built a custom dashboard for the ICP workload. </a:t>
            </a:r>
          </a:p>
        </p:txBody>
      </p:sp>
      <p:pic>
        <p:nvPicPr>
          <p:cNvPr id="4" name="Picture 3"/>
          <p:cNvPicPr>
            <a:picLocks noChangeAspect="1"/>
          </p:cNvPicPr>
          <p:nvPr/>
        </p:nvPicPr>
        <p:blipFill>
          <a:blip r:embed="rId2"/>
          <a:stretch>
            <a:fillRect/>
          </a:stretch>
        </p:blipFill>
        <p:spPr>
          <a:xfrm>
            <a:off x="579864" y="2018348"/>
            <a:ext cx="10114156" cy="5689213"/>
          </a:xfrm>
          <a:prstGeom prst="rect">
            <a:avLst/>
          </a:prstGeom>
        </p:spPr>
      </p:pic>
    </p:spTree>
    <p:extLst>
      <p:ext uri="{BB962C8B-B14F-4D97-AF65-F5344CB8AC3E}">
        <p14:creationId xmlns:p14="http://schemas.microsoft.com/office/powerpoint/2010/main" val="121788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pPr marL="0" indent="0">
              <a:buNone/>
            </a:pPr>
            <a:r>
              <a:rPr lang="en-US" sz="4000" dirty="0"/>
              <a:t>Using IBMs APM to solution monitor resources in </a:t>
            </a:r>
            <a:r>
              <a:rPr lang="en-US" sz="4000" dirty="0" err="1"/>
              <a:t>Icp</a:t>
            </a:r>
            <a:endParaRPr lang="en-US" sz="4000" dirty="0"/>
          </a:p>
          <a:p>
            <a:r>
              <a:rPr lang="en-US" sz="2000" dirty="0"/>
              <a:t>Existing IBM  APM v8 customer can leverage the OS agent to monitor resource consumption of the ICP deployment. </a:t>
            </a:r>
          </a:p>
          <a:p>
            <a:r>
              <a:rPr lang="en-US" sz="2000" dirty="0"/>
              <a:t>No special configuration is required other then deploying ICP in an OS which is also supported by the OS Agent. </a:t>
            </a:r>
          </a:p>
          <a:p>
            <a:r>
              <a:rPr lang="en-US" sz="2000" dirty="0"/>
              <a:t>On the right is a high level summary view</a:t>
            </a:r>
          </a:p>
          <a:p>
            <a:pPr marL="0" indent="0">
              <a:buNone/>
            </a:pPr>
            <a:r>
              <a:rPr lang="en-US" sz="2000" dirty="0"/>
              <a:t>     of the OS agent</a:t>
            </a:r>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endParaRPr lang="en-US" dirty="0"/>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6" name="Picture 5"/>
          <p:cNvPicPr>
            <a:picLocks noChangeAspect="1"/>
          </p:cNvPicPr>
          <p:nvPr/>
        </p:nvPicPr>
        <p:blipFill>
          <a:blip r:embed="rId2"/>
          <a:stretch>
            <a:fillRect/>
          </a:stretch>
        </p:blipFill>
        <p:spPr>
          <a:xfrm>
            <a:off x="5088836" y="2790372"/>
            <a:ext cx="7220172" cy="4930452"/>
          </a:xfrm>
          <a:prstGeom prst="rect">
            <a:avLst/>
          </a:prstGeom>
        </p:spPr>
      </p:pic>
      <p:sp>
        <p:nvSpPr>
          <p:cNvPr id="7" name="Rectangle 6"/>
          <p:cNvSpPr/>
          <p:nvPr/>
        </p:nvSpPr>
        <p:spPr>
          <a:xfrm>
            <a:off x="9475304" y="6085769"/>
            <a:ext cx="1093260" cy="33793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691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795130"/>
            <a:ext cx="12618720" cy="5628569"/>
          </a:xfrm>
        </p:spPr>
        <p:txBody>
          <a:bodyPr/>
          <a:lstStyle/>
          <a:p>
            <a:r>
              <a:rPr lang="en-US" sz="1800" dirty="0"/>
              <a:t>Drill down into to OS agent, click anywhere within the status view, the lower right displays a summary of the containers running in the OS</a:t>
            </a:r>
          </a:p>
          <a:p>
            <a:pPr marL="0" indent="0">
              <a:buNone/>
            </a:pP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endParaRPr lang="en-US" dirty="0"/>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5" name="Picture 4"/>
          <p:cNvPicPr>
            <a:picLocks noChangeAspect="1"/>
          </p:cNvPicPr>
          <p:nvPr/>
        </p:nvPicPr>
        <p:blipFill>
          <a:blip r:embed="rId3"/>
          <a:stretch>
            <a:fillRect/>
          </a:stretch>
        </p:blipFill>
        <p:spPr>
          <a:xfrm>
            <a:off x="768625" y="1483690"/>
            <a:ext cx="12245010" cy="6268832"/>
          </a:xfrm>
          <a:prstGeom prst="rect">
            <a:avLst/>
          </a:prstGeom>
        </p:spPr>
      </p:pic>
      <p:sp>
        <p:nvSpPr>
          <p:cNvPr id="6" name="Rectangle 5"/>
          <p:cNvSpPr/>
          <p:nvPr/>
        </p:nvSpPr>
        <p:spPr>
          <a:xfrm>
            <a:off x="6579661" y="6439971"/>
            <a:ext cx="3670852" cy="12197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414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4444839-D549-470A-9933-3F3BE0916635}"/>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What is the base level of Monitoring/Logging in ICP? </a:t>
            </a:r>
          </a:p>
        </p:txBody>
      </p:sp>
      <p:sp>
        <p:nvSpPr>
          <p:cNvPr id="40" name="TextBox 39">
            <a:extLst>
              <a:ext uri="{FF2B5EF4-FFF2-40B4-BE49-F238E27FC236}">
                <a16:creationId xmlns:a16="http://schemas.microsoft.com/office/drawing/2014/main" id="{05076431-B145-4882-A78E-9CCCE67623F4}"/>
              </a:ext>
            </a:extLst>
          </p:cNvPr>
          <p:cNvSpPr txBox="1"/>
          <p:nvPr/>
        </p:nvSpPr>
        <p:spPr>
          <a:xfrm>
            <a:off x="8229603" y="996851"/>
            <a:ext cx="6302322" cy="7679025"/>
          </a:xfrm>
          <a:prstGeom prst="rect">
            <a:avLst/>
          </a:prstGeom>
          <a:noFill/>
        </p:spPr>
        <p:txBody>
          <a:bodyPr wrap="square" rtlCol="1">
            <a:spAutoFit/>
          </a:bodyPr>
          <a:lstStyle/>
          <a:p>
            <a:r>
              <a:rPr lang="en-US" dirty="0"/>
              <a:t>In the October release, the ICP infrastructure and the two types of  workloads will be monitored.</a:t>
            </a:r>
          </a:p>
          <a:p>
            <a:pPr marL="514350" indent="-514350">
              <a:buFont typeface="+mj-lt"/>
              <a:buAutoNum type="arabicPeriod"/>
            </a:pPr>
            <a:r>
              <a:rPr lang="en-US" dirty="0"/>
              <a:t>The ICP dashboard shows the status, metrics and log entries for all the workloads &amp; Infrastructure.</a:t>
            </a:r>
          </a:p>
          <a:p>
            <a:pPr marL="514350" indent="-514350">
              <a:buFont typeface="+mj-lt"/>
              <a:buAutoNum type="arabicPeriod"/>
            </a:pPr>
            <a:r>
              <a:rPr lang="en-US" dirty="0"/>
              <a:t>An ELK stack collects logs from all the workloads &amp; Infrastructure. Multiple ELK stacks are possible (but each log can only reside in one stack)</a:t>
            </a:r>
          </a:p>
          <a:p>
            <a:pPr marL="514350" indent="-514350">
              <a:buFont typeface="+mj-lt"/>
              <a:buAutoNum type="arabicPeriod"/>
            </a:pPr>
            <a:r>
              <a:rPr lang="en-US" dirty="0"/>
              <a:t>A Prometheus stack collects logs from the Kubernetes workload</a:t>
            </a:r>
          </a:p>
          <a:p>
            <a:pPr marL="514350" indent="-514350">
              <a:buFont typeface="+mj-lt"/>
              <a:buAutoNum type="arabicPeriod"/>
            </a:pPr>
            <a:r>
              <a:rPr lang="en-US" dirty="0"/>
              <a:t>Customizable Grafana and Kibana dashboards are available for use</a:t>
            </a:r>
          </a:p>
          <a:p>
            <a:pPr marL="514350" indent="-514350">
              <a:buFont typeface="+mj-lt"/>
              <a:buAutoNum type="arabicPeriod"/>
            </a:pPr>
            <a:r>
              <a:rPr lang="en-US" dirty="0"/>
              <a:t>Prometheus can send alerts to external system (email, </a:t>
            </a:r>
            <a:r>
              <a:rPr lang="en-US" dirty="0" err="1"/>
              <a:t>webhooks</a:t>
            </a:r>
            <a:r>
              <a:rPr lang="en-US" dirty="0"/>
              <a:t>)</a:t>
            </a:r>
          </a:p>
          <a:p>
            <a:endParaRPr lang="he-IL" dirty="0"/>
          </a:p>
        </p:txBody>
      </p:sp>
      <p:cxnSp>
        <p:nvCxnSpPr>
          <p:cNvPr id="43" name="Connector: Elbow 42">
            <a:extLst>
              <a:ext uri="{FF2B5EF4-FFF2-40B4-BE49-F238E27FC236}">
                <a16:creationId xmlns:a16="http://schemas.microsoft.com/office/drawing/2014/main" id="{663D895F-8827-4654-9FF3-1ACC31731B5C}"/>
              </a:ext>
            </a:extLst>
          </p:cNvPr>
          <p:cNvCxnSpPr>
            <a:cxnSpLocks/>
            <a:stCxn id="5" idx="1"/>
            <a:endCxn id="41" idx="2"/>
          </p:cNvCxnSpPr>
          <p:nvPr/>
        </p:nvCxnSpPr>
        <p:spPr>
          <a:xfrm rot="10800000">
            <a:off x="848756" y="2212297"/>
            <a:ext cx="881572" cy="220628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D12A497D-3103-45D6-B0CF-2EA5FA986D8D}"/>
              </a:ext>
            </a:extLst>
          </p:cNvPr>
          <p:cNvGrpSpPr/>
          <p:nvPr/>
        </p:nvGrpSpPr>
        <p:grpSpPr>
          <a:xfrm>
            <a:off x="110202" y="1466709"/>
            <a:ext cx="7838046" cy="5383237"/>
            <a:chOff x="110202" y="1466709"/>
            <a:chExt cx="7838046" cy="5383237"/>
          </a:xfrm>
        </p:grpSpPr>
        <p:sp>
          <p:nvSpPr>
            <p:cNvPr id="2" name="Rectangle 1">
              <a:extLst>
                <a:ext uri="{FF2B5EF4-FFF2-40B4-BE49-F238E27FC236}">
                  <a16:creationId xmlns:a16="http://schemas.microsoft.com/office/drawing/2014/main" id="{2C4E41C8-4691-413B-9915-D6A5154A39E3}"/>
                </a:ext>
              </a:extLst>
            </p:cNvPr>
            <p:cNvSpPr/>
            <p:nvPr/>
          </p:nvSpPr>
          <p:spPr>
            <a:xfrm>
              <a:off x="1730328" y="5780802"/>
              <a:ext cx="6217920" cy="1069144"/>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dirty="0"/>
                <a:t>Hosting Infrastructure (Virtual servers)</a:t>
              </a:r>
              <a:endParaRPr lang="he-IL" dirty="0"/>
            </a:p>
          </p:txBody>
        </p:sp>
        <p:sp>
          <p:nvSpPr>
            <p:cNvPr id="3" name="Rectangle 2">
              <a:extLst>
                <a:ext uri="{FF2B5EF4-FFF2-40B4-BE49-F238E27FC236}">
                  <a16:creationId xmlns:a16="http://schemas.microsoft.com/office/drawing/2014/main" id="{6B81C8E7-2D57-41C0-8678-788C62377C79}"/>
                </a:ext>
              </a:extLst>
            </p:cNvPr>
            <p:cNvSpPr/>
            <p:nvPr/>
          </p:nvSpPr>
          <p:spPr>
            <a:xfrm>
              <a:off x="2968286" y="3290822"/>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5" name="Rectangle 4">
              <a:extLst>
                <a:ext uri="{FF2B5EF4-FFF2-40B4-BE49-F238E27FC236}">
                  <a16:creationId xmlns:a16="http://schemas.microsoft.com/office/drawing/2014/main" id="{874BA6CF-FD70-4FCB-9543-6B76DB7DFCCA}"/>
                </a:ext>
              </a:extLst>
            </p:cNvPr>
            <p:cNvSpPr/>
            <p:nvPr/>
          </p:nvSpPr>
          <p:spPr>
            <a:xfrm>
              <a:off x="1730328" y="327675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Prometheus</a:t>
              </a:r>
              <a:endParaRPr lang="he-IL" dirty="0"/>
            </a:p>
          </p:txBody>
        </p:sp>
        <p:sp>
          <p:nvSpPr>
            <p:cNvPr id="6" name="Rectangle 5">
              <a:extLst>
                <a:ext uri="{FF2B5EF4-FFF2-40B4-BE49-F238E27FC236}">
                  <a16:creationId xmlns:a16="http://schemas.microsoft.com/office/drawing/2014/main" id="{D5BF4D71-ABC0-48DF-8C49-87CDD79E4E25}"/>
                </a:ext>
              </a:extLst>
            </p:cNvPr>
            <p:cNvSpPr/>
            <p:nvPr/>
          </p:nvSpPr>
          <p:spPr>
            <a:xfrm>
              <a:off x="6991646" y="327675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ELK Stack</a:t>
              </a:r>
              <a:endParaRPr lang="he-IL" dirty="0"/>
            </a:p>
          </p:txBody>
        </p:sp>
        <p:sp>
          <p:nvSpPr>
            <p:cNvPr id="7" name="Rectangle 6">
              <a:extLst>
                <a:ext uri="{FF2B5EF4-FFF2-40B4-BE49-F238E27FC236}">
                  <a16:creationId xmlns:a16="http://schemas.microsoft.com/office/drawing/2014/main" id="{D9511E26-FF28-4136-ABC6-8BA47A12ACD2}"/>
                </a:ext>
              </a:extLst>
            </p:cNvPr>
            <p:cNvSpPr/>
            <p:nvPr/>
          </p:nvSpPr>
          <p:spPr>
            <a:xfrm>
              <a:off x="3094893" y="4939081"/>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cxnSp>
          <p:nvCxnSpPr>
            <p:cNvPr id="9" name="Straight Arrow Connector 8">
              <a:extLst>
                <a:ext uri="{FF2B5EF4-FFF2-40B4-BE49-F238E27FC236}">
                  <a16:creationId xmlns:a16="http://schemas.microsoft.com/office/drawing/2014/main" id="{B5FC7B7C-2E2E-4B79-9B0F-E2B0A3ECAF13}"/>
                </a:ext>
              </a:extLst>
            </p:cNvPr>
            <p:cNvCxnSpPr/>
            <p:nvPr/>
          </p:nvCxnSpPr>
          <p:spPr>
            <a:xfrm>
              <a:off x="4768949" y="3487767"/>
              <a:ext cx="22226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5AB326C-5378-4CCE-996D-CB9383600F88}"/>
                </a:ext>
              </a:extLst>
            </p:cNvPr>
            <p:cNvCxnSpPr>
              <a:cxnSpLocks/>
            </p:cNvCxnSpPr>
            <p:nvPr/>
          </p:nvCxnSpPr>
          <p:spPr>
            <a:xfrm>
              <a:off x="2686930" y="3513558"/>
              <a:ext cx="281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800468E-1931-4383-818B-4F2887FF88F4}"/>
                </a:ext>
              </a:extLst>
            </p:cNvPr>
            <p:cNvCxnSpPr>
              <a:cxnSpLocks/>
              <a:endCxn id="6" idx="2"/>
            </p:cNvCxnSpPr>
            <p:nvPr/>
          </p:nvCxnSpPr>
          <p:spPr>
            <a:xfrm flipV="1">
              <a:off x="7469947" y="5560409"/>
              <a:ext cx="0" cy="2110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Rounded Corners 17">
              <a:extLst>
                <a:ext uri="{FF2B5EF4-FFF2-40B4-BE49-F238E27FC236}">
                  <a16:creationId xmlns:a16="http://schemas.microsoft.com/office/drawing/2014/main" id="{8C00EB2C-064F-4DD0-A381-18336FBC1086}"/>
                </a:ext>
              </a:extLst>
            </p:cNvPr>
            <p:cNvSpPr/>
            <p:nvPr/>
          </p:nvSpPr>
          <p:spPr>
            <a:xfrm>
              <a:off x="1730328" y="1466709"/>
              <a:ext cx="6217920" cy="745588"/>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r>
                <a:rPr lang="en-US" dirty="0"/>
                <a:t>Extendable Dashboards and Alerts </a:t>
              </a:r>
              <a:r>
                <a:rPr lang="en-US" sz="1800" dirty="0"/>
                <a:t>(Grafana/Kibana)</a:t>
              </a:r>
              <a:endParaRPr lang="he-IL" dirty="0"/>
            </a:p>
          </p:txBody>
        </p:sp>
        <p:cxnSp>
          <p:nvCxnSpPr>
            <p:cNvPr id="19" name="Straight Arrow Connector 18">
              <a:extLst>
                <a:ext uri="{FF2B5EF4-FFF2-40B4-BE49-F238E27FC236}">
                  <a16:creationId xmlns:a16="http://schemas.microsoft.com/office/drawing/2014/main" id="{04508B12-021A-4867-BEE2-BFF5EB288831}"/>
                </a:ext>
              </a:extLst>
            </p:cNvPr>
            <p:cNvCxnSpPr>
              <a:cxnSpLocks/>
              <a:stCxn id="5" idx="0"/>
            </p:cNvCxnSpPr>
            <p:nvPr/>
          </p:nvCxnSpPr>
          <p:spPr>
            <a:xfrm flipV="1">
              <a:off x="2208629" y="2212296"/>
              <a:ext cx="0" cy="106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9738FB5-970B-473D-AC10-14DEB700052B}"/>
                </a:ext>
              </a:extLst>
            </p:cNvPr>
            <p:cNvCxnSpPr>
              <a:cxnSpLocks/>
            </p:cNvCxnSpPr>
            <p:nvPr/>
          </p:nvCxnSpPr>
          <p:spPr>
            <a:xfrm flipV="1">
              <a:off x="7469947" y="2212296"/>
              <a:ext cx="0" cy="106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id="{916AD0F4-F0C5-4B98-A6DE-B255D2980BAF}"/>
                </a:ext>
              </a:extLst>
            </p:cNvPr>
            <p:cNvSpPr/>
            <p:nvPr/>
          </p:nvSpPr>
          <p:spPr>
            <a:xfrm>
              <a:off x="2968286" y="2504204"/>
              <a:ext cx="3742004" cy="576775"/>
            </a:xfrm>
            <a:prstGeom prst="round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dirty="0"/>
                <a:t>Default Dashboards</a:t>
              </a:r>
              <a:endParaRPr lang="he-IL" dirty="0"/>
            </a:p>
          </p:txBody>
        </p:sp>
        <p:cxnSp>
          <p:nvCxnSpPr>
            <p:cNvPr id="29" name="Straight Arrow Connector 28">
              <a:extLst>
                <a:ext uri="{FF2B5EF4-FFF2-40B4-BE49-F238E27FC236}">
                  <a16:creationId xmlns:a16="http://schemas.microsoft.com/office/drawing/2014/main" id="{8A12C539-6D7E-4CBB-B4BD-85C8F6AF235C}"/>
                </a:ext>
              </a:extLst>
            </p:cNvPr>
            <p:cNvCxnSpPr>
              <a:cxnSpLocks/>
              <a:stCxn id="3" idx="0"/>
            </p:cNvCxnSpPr>
            <p:nvPr/>
          </p:nvCxnSpPr>
          <p:spPr>
            <a:xfrm flipV="1">
              <a:off x="3868618" y="3080979"/>
              <a:ext cx="0" cy="20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Rounded Corners 40">
              <a:extLst>
                <a:ext uri="{FF2B5EF4-FFF2-40B4-BE49-F238E27FC236}">
                  <a16:creationId xmlns:a16="http://schemas.microsoft.com/office/drawing/2014/main" id="{9FB2DEF5-B255-4FF1-B2B0-983A9B00DF8F}"/>
                </a:ext>
              </a:extLst>
            </p:cNvPr>
            <p:cNvSpPr/>
            <p:nvPr/>
          </p:nvSpPr>
          <p:spPr>
            <a:xfrm>
              <a:off x="110202" y="1466709"/>
              <a:ext cx="1477107" cy="745587"/>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r>
                <a:rPr lang="en-US" dirty="0"/>
                <a:t>Alerts</a:t>
              </a:r>
              <a:endParaRPr lang="he-IL" dirty="0"/>
            </a:p>
          </p:txBody>
        </p:sp>
        <p:sp>
          <p:nvSpPr>
            <p:cNvPr id="35" name="Oval 34">
              <a:extLst>
                <a:ext uri="{FF2B5EF4-FFF2-40B4-BE49-F238E27FC236}">
                  <a16:creationId xmlns:a16="http://schemas.microsoft.com/office/drawing/2014/main" id="{8C26498B-EDD0-434D-B49E-B8F210296A62}"/>
                </a:ext>
              </a:extLst>
            </p:cNvPr>
            <p:cNvSpPr/>
            <p:nvPr/>
          </p:nvSpPr>
          <p:spPr>
            <a:xfrm>
              <a:off x="3010488" y="2529343"/>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1</a:t>
              </a:r>
              <a:endParaRPr lang="he-IL" sz="2000" dirty="0"/>
            </a:p>
          </p:txBody>
        </p:sp>
        <p:sp>
          <p:nvSpPr>
            <p:cNvPr id="36" name="Oval 35">
              <a:extLst>
                <a:ext uri="{FF2B5EF4-FFF2-40B4-BE49-F238E27FC236}">
                  <a16:creationId xmlns:a16="http://schemas.microsoft.com/office/drawing/2014/main" id="{D7173ACE-A824-4FC6-B7A3-D0BE1B050C6F}"/>
                </a:ext>
              </a:extLst>
            </p:cNvPr>
            <p:cNvSpPr/>
            <p:nvPr/>
          </p:nvSpPr>
          <p:spPr>
            <a:xfrm>
              <a:off x="7069020" y="3354125"/>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2</a:t>
              </a:r>
              <a:endParaRPr lang="he-IL" sz="2000" dirty="0"/>
            </a:p>
          </p:txBody>
        </p:sp>
        <p:sp>
          <p:nvSpPr>
            <p:cNvPr id="37" name="Oval 36">
              <a:extLst>
                <a:ext uri="{FF2B5EF4-FFF2-40B4-BE49-F238E27FC236}">
                  <a16:creationId xmlns:a16="http://schemas.microsoft.com/office/drawing/2014/main" id="{EE734A5A-D3F5-47D2-B057-C45DDF273E5F}"/>
                </a:ext>
              </a:extLst>
            </p:cNvPr>
            <p:cNvSpPr/>
            <p:nvPr/>
          </p:nvSpPr>
          <p:spPr>
            <a:xfrm>
              <a:off x="1751432" y="332598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3</a:t>
              </a:r>
              <a:endParaRPr lang="he-IL" sz="2000" dirty="0"/>
            </a:p>
          </p:txBody>
        </p:sp>
        <p:sp>
          <p:nvSpPr>
            <p:cNvPr id="38" name="Oval 37">
              <a:extLst>
                <a:ext uri="{FF2B5EF4-FFF2-40B4-BE49-F238E27FC236}">
                  <a16:creationId xmlns:a16="http://schemas.microsoft.com/office/drawing/2014/main" id="{5E6410D0-DE44-46F5-B2AA-D92D2E134DF0}"/>
                </a:ext>
              </a:extLst>
            </p:cNvPr>
            <p:cNvSpPr/>
            <p:nvPr/>
          </p:nvSpPr>
          <p:spPr>
            <a:xfrm>
              <a:off x="1770190" y="150187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4</a:t>
              </a:r>
              <a:endParaRPr lang="he-IL" sz="2000" dirty="0"/>
            </a:p>
          </p:txBody>
        </p:sp>
        <p:sp>
          <p:nvSpPr>
            <p:cNvPr id="44" name="Oval 43">
              <a:extLst>
                <a:ext uri="{FF2B5EF4-FFF2-40B4-BE49-F238E27FC236}">
                  <a16:creationId xmlns:a16="http://schemas.microsoft.com/office/drawing/2014/main" id="{3C967AC0-FF9C-4386-8232-8472AE5479FA}"/>
                </a:ext>
              </a:extLst>
            </p:cNvPr>
            <p:cNvSpPr/>
            <p:nvPr/>
          </p:nvSpPr>
          <p:spPr>
            <a:xfrm>
              <a:off x="137482" y="150187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5</a:t>
              </a:r>
              <a:endParaRPr lang="he-IL" sz="2000" dirty="0"/>
            </a:p>
          </p:txBody>
        </p:sp>
      </p:grpSp>
    </p:spTree>
    <p:extLst>
      <p:ext uri="{BB962C8B-B14F-4D97-AF65-F5344CB8AC3E}">
        <p14:creationId xmlns:p14="http://schemas.microsoft.com/office/powerpoint/2010/main" val="192932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784" y="795130"/>
            <a:ext cx="12618720" cy="5628569"/>
          </a:xfrm>
        </p:spPr>
        <p:txBody>
          <a:bodyPr/>
          <a:lstStyle/>
          <a:p>
            <a:r>
              <a:rPr lang="en-US" sz="1800" dirty="0"/>
              <a:t>Drill down into to a summary view of the containers , click anywhere within the System Information view</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endParaRPr lang="en-US" dirty="0"/>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8" name="Picture 7"/>
          <p:cNvPicPr>
            <a:picLocks noChangeAspect="1"/>
          </p:cNvPicPr>
          <p:nvPr/>
        </p:nvPicPr>
        <p:blipFill>
          <a:blip r:embed="rId3"/>
          <a:stretch>
            <a:fillRect/>
          </a:stretch>
        </p:blipFill>
        <p:spPr>
          <a:xfrm>
            <a:off x="167268" y="1333680"/>
            <a:ext cx="12721753" cy="6326078"/>
          </a:xfrm>
          <a:prstGeom prst="rect">
            <a:avLst/>
          </a:prstGeom>
        </p:spPr>
      </p:pic>
    </p:spTree>
    <p:extLst>
      <p:ext uri="{BB962C8B-B14F-4D97-AF65-F5344CB8AC3E}">
        <p14:creationId xmlns:p14="http://schemas.microsoft.com/office/powerpoint/2010/main" val="1456831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795130"/>
            <a:ext cx="12618720" cy="5628569"/>
          </a:xfrm>
        </p:spPr>
        <p:txBody>
          <a:bodyPr/>
          <a:lstStyle/>
          <a:p>
            <a:r>
              <a:rPr lang="en-US" sz="1800" dirty="0"/>
              <a:t>Drill down to an individual container by clicking on the container in the active container view</a:t>
            </a:r>
          </a:p>
          <a:p>
            <a:pPr marL="0" indent="0">
              <a:buNone/>
            </a:pP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endParaRPr lang="en-US" dirty="0"/>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2" name="Picture 1"/>
          <p:cNvPicPr>
            <a:picLocks noChangeAspect="1"/>
          </p:cNvPicPr>
          <p:nvPr/>
        </p:nvPicPr>
        <p:blipFill>
          <a:blip r:embed="rId3"/>
          <a:stretch>
            <a:fillRect/>
          </a:stretch>
        </p:blipFill>
        <p:spPr>
          <a:xfrm>
            <a:off x="0" y="1122788"/>
            <a:ext cx="12768146" cy="7106812"/>
          </a:xfrm>
          <a:prstGeom prst="rect">
            <a:avLst/>
          </a:prstGeom>
        </p:spPr>
      </p:pic>
    </p:spTree>
    <p:extLst>
      <p:ext uri="{BB962C8B-B14F-4D97-AF65-F5344CB8AC3E}">
        <p14:creationId xmlns:p14="http://schemas.microsoft.com/office/powerpoint/2010/main" val="3625065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23FEC-AAFD-4089-8025-F1F1E1EDC882}"/>
              </a:ext>
            </a:extLst>
          </p:cNvPr>
          <p:cNvSpPr>
            <a:spLocks noGrp="1"/>
          </p:cNvSpPr>
          <p:nvPr>
            <p:ph type="ctrTitle"/>
          </p:nvPr>
        </p:nvSpPr>
        <p:spPr/>
        <p:txBody>
          <a:bodyPr/>
          <a:lstStyle/>
          <a:p>
            <a:endParaRPr lang="he-IL"/>
          </a:p>
        </p:txBody>
      </p:sp>
      <p:sp>
        <p:nvSpPr>
          <p:cNvPr id="3" name="Subtitle 2">
            <a:extLst>
              <a:ext uri="{FF2B5EF4-FFF2-40B4-BE49-F238E27FC236}">
                <a16:creationId xmlns:a16="http://schemas.microsoft.com/office/drawing/2014/main" id="{8046242A-37A6-46B1-9D7B-7804630C697C}"/>
              </a:ext>
            </a:extLst>
          </p:cNvPr>
          <p:cNvSpPr>
            <a:spLocks noGrp="1"/>
          </p:cNvSpPr>
          <p:nvPr>
            <p:ph type="subTitle" idx="1"/>
          </p:nvPr>
        </p:nvSpPr>
        <p:spPr/>
        <p:txBody>
          <a:bodyPr/>
          <a:lstStyle/>
          <a:p>
            <a:endParaRPr lang="he-IL"/>
          </a:p>
        </p:txBody>
      </p:sp>
      <p:pic>
        <p:nvPicPr>
          <p:cNvPr id="4" name="Picture 3">
            <a:extLst>
              <a:ext uri="{FF2B5EF4-FFF2-40B4-BE49-F238E27FC236}">
                <a16:creationId xmlns:a16="http://schemas.microsoft.com/office/drawing/2014/main" id="{531CB0E7-2187-4B75-9B89-8132E97F1B7D}"/>
              </a:ext>
            </a:extLst>
          </p:cNvPr>
          <p:cNvPicPr>
            <a:picLocks noChangeAspect="1"/>
          </p:cNvPicPr>
          <p:nvPr/>
        </p:nvPicPr>
        <p:blipFill rotWithShape="1">
          <a:blip r:embed="rId2"/>
          <a:srcRect l="17564" t="29030" r="21582" b="16366"/>
          <a:stretch/>
        </p:blipFill>
        <p:spPr>
          <a:xfrm>
            <a:off x="1828801" y="1527858"/>
            <a:ext cx="10609417" cy="5354906"/>
          </a:xfrm>
          <a:prstGeom prst="rect">
            <a:avLst/>
          </a:prstGeom>
        </p:spPr>
      </p:pic>
    </p:spTree>
    <p:extLst>
      <p:ext uri="{BB962C8B-B14F-4D97-AF65-F5344CB8AC3E}">
        <p14:creationId xmlns:p14="http://schemas.microsoft.com/office/powerpoint/2010/main" val="1699411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FC00-CD6A-4F6D-877F-3EA72550156C}"/>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8383B669-67D6-4DB4-B70A-32ADD38C6AD0}"/>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22ED2B31-2044-4D35-ABD8-888F10E9A736}"/>
              </a:ext>
            </a:extLst>
          </p:cNvPr>
          <p:cNvPicPr>
            <a:picLocks noChangeAspect="1"/>
          </p:cNvPicPr>
          <p:nvPr/>
        </p:nvPicPr>
        <p:blipFill rotWithShape="1">
          <a:blip r:embed="rId2"/>
          <a:srcRect l="9299" t="19200" r="18501" b="11466"/>
          <a:stretch/>
        </p:blipFill>
        <p:spPr>
          <a:xfrm>
            <a:off x="1360627" y="1580083"/>
            <a:ext cx="10563149" cy="5705856"/>
          </a:xfrm>
          <a:prstGeom prst="rect">
            <a:avLst/>
          </a:prstGeom>
        </p:spPr>
      </p:pic>
    </p:spTree>
    <p:extLst>
      <p:ext uri="{BB962C8B-B14F-4D97-AF65-F5344CB8AC3E}">
        <p14:creationId xmlns:p14="http://schemas.microsoft.com/office/powerpoint/2010/main" val="3304067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B5E3-3559-4CCF-84EB-02999E9D3321}"/>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CA3C784C-7DA1-41AA-8A7E-16C6188E19A9}"/>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3D6658DF-EFDA-47F6-9BAA-6B587C8E749A}"/>
              </a:ext>
            </a:extLst>
          </p:cNvPr>
          <p:cNvPicPr>
            <a:picLocks noChangeAspect="1"/>
          </p:cNvPicPr>
          <p:nvPr/>
        </p:nvPicPr>
        <p:blipFill rotWithShape="1">
          <a:blip r:embed="rId2"/>
          <a:srcRect l="9200" t="18489" r="18600" b="9931"/>
          <a:stretch/>
        </p:blipFill>
        <p:spPr>
          <a:xfrm>
            <a:off x="1345997" y="1521562"/>
            <a:ext cx="10563149" cy="5890794"/>
          </a:xfrm>
          <a:prstGeom prst="rect">
            <a:avLst/>
          </a:prstGeom>
        </p:spPr>
      </p:pic>
    </p:spTree>
    <p:extLst>
      <p:ext uri="{BB962C8B-B14F-4D97-AF65-F5344CB8AC3E}">
        <p14:creationId xmlns:p14="http://schemas.microsoft.com/office/powerpoint/2010/main" val="434743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2B95-F204-4430-843E-8EAE5B652ADB}"/>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EE35598D-D5C7-49DF-BD9F-0254FCE101F2}"/>
              </a:ext>
            </a:extLst>
          </p:cNvPr>
          <p:cNvSpPr>
            <a:spLocks noGrp="1"/>
          </p:cNvSpPr>
          <p:nvPr>
            <p:ph idx="1"/>
          </p:nvPr>
        </p:nvSpPr>
        <p:spPr/>
        <p:txBody>
          <a:bodyPr/>
          <a:lstStyle/>
          <a:p>
            <a:endParaRPr lang="he-IL"/>
          </a:p>
        </p:txBody>
      </p:sp>
      <p:pic>
        <p:nvPicPr>
          <p:cNvPr id="5" name="Picture 4">
            <a:extLst>
              <a:ext uri="{FF2B5EF4-FFF2-40B4-BE49-F238E27FC236}">
                <a16:creationId xmlns:a16="http://schemas.microsoft.com/office/drawing/2014/main" id="{1602CD73-2B6F-4F25-95E5-9C44DF7FEF67}"/>
              </a:ext>
            </a:extLst>
          </p:cNvPr>
          <p:cNvPicPr>
            <a:picLocks noChangeAspect="1"/>
          </p:cNvPicPr>
          <p:nvPr/>
        </p:nvPicPr>
        <p:blipFill rotWithShape="1">
          <a:blip r:embed="rId2"/>
          <a:srcRect l="9847" t="19022" r="10484" b="7733"/>
          <a:stretch/>
        </p:blipFill>
        <p:spPr>
          <a:xfrm>
            <a:off x="1828800" y="817244"/>
            <a:ext cx="10972800" cy="6027725"/>
          </a:xfrm>
          <a:prstGeom prst="rect">
            <a:avLst/>
          </a:prstGeom>
        </p:spPr>
      </p:pic>
    </p:spTree>
    <p:extLst>
      <p:ext uri="{BB962C8B-B14F-4D97-AF65-F5344CB8AC3E}">
        <p14:creationId xmlns:p14="http://schemas.microsoft.com/office/powerpoint/2010/main" val="934964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BC34F-A93A-4E72-9F81-D27310B9CE6C}"/>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C7396CA5-CC24-4197-ADDA-FCC6F76DCE9B}"/>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F158CF34-9E55-431A-9DE0-FE878953A8A4}"/>
              </a:ext>
            </a:extLst>
          </p:cNvPr>
          <p:cNvPicPr>
            <a:picLocks noChangeAspect="1"/>
          </p:cNvPicPr>
          <p:nvPr/>
        </p:nvPicPr>
        <p:blipFill rotWithShape="1">
          <a:blip r:embed="rId2"/>
          <a:srcRect l="9114" t="18060" r="18544" b="9930"/>
          <a:stretch/>
        </p:blipFill>
        <p:spPr>
          <a:xfrm>
            <a:off x="1333404" y="1486188"/>
            <a:ext cx="10583890" cy="5926168"/>
          </a:xfrm>
          <a:prstGeom prst="rect">
            <a:avLst/>
          </a:prstGeom>
        </p:spPr>
      </p:pic>
    </p:spTree>
    <p:extLst>
      <p:ext uri="{BB962C8B-B14F-4D97-AF65-F5344CB8AC3E}">
        <p14:creationId xmlns:p14="http://schemas.microsoft.com/office/powerpoint/2010/main" val="3873591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5BAD-7F37-4431-855F-12ACB9E13B07}"/>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8AAE2E50-D6CB-4A3E-903E-7E89F625FBDA}"/>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01C8E14F-4517-4056-889E-81E177890AD6}"/>
              </a:ext>
            </a:extLst>
          </p:cNvPr>
          <p:cNvPicPr>
            <a:picLocks noChangeAspect="1"/>
          </p:cNvPicPr>
          <p:nvPr/>
        </p:nvPicPr>
        <p:blipFill rotWithShape="1">
          <a:blip r:embed="rId2"/>
          <a:srcRect l="9997" t="19072" r="10332" b="7848"/>
          <a:stretch/>
        </p:blipFill>
        <p:spPr>
          <a:xfrm>
            <a:off x="1805652" y="1569526"/>
            <a:ext cx="10972800" cy="6014207"/>
          </a:xfrm>
          <a:prstGeom prst="rect">
            <a:avLst/>
          </a:prstGeom>
        </p:spPr>
      </p:pic>
    </p:spTree>
    <p:extLst>
      <p:ext uri="{BB962C8B-B14F-4D97-AF65-F5344CB8AC3E}">
        <p14:creationId xmlns:p14="http://schemas.microsoft.com/office/powerpoint/2010/main" val="3719569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EC3EF-22AA-41CA-A770-28D1C8734F82}"/>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84012F8F-524E-4F1C-812D-4C812F934008}"/>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42FA177D-37DF-4D57-AE2F-BB87043B1F0E}"/>
              </a:ext>
            </a:extLst>
          </p:cNvPr>
          <p:cNvPicPr>
            <a:picLocks noChangeAspect="1"/>
          </p:cNvPicPr>
          <p:nvPr/>
        </p:nvPicPr>
        <p:blipFill rotWithShape="1">
          <a:blip r:embed="rId2"/>
          <a:srcRect l="9997" t="18734" r="10332" b="7680"/>
          <a:stretch/>
        </p:blipFill>
        <p:spPr>
          <a:xfrm>
            <a:off x="1805652" y="1541748"/>
            <a:ext cx="10972800" cy="6055874"/>
          </a:xfrm>
          <a:prstGeom prst="rect">
            <a:avLst/>
          </a:prstGeom>
        </p:spPr>
      </p:pic>
    </p:spTree>
    <p:extLst>
      <p:ext uri="{BB962C8B-B14F-4D97-AF65-F5344CB8AC3E}">
        <p14:creationId xmlns:p14="http://schemas.microsoft.com/office/powerpoint/2010/main" val="688488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7D9B-2925-490E-BAAB-9C163306C29D}"/>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FD0B49E0-10BA-4FB2-99AD-5BE4E0E961CC}"/>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6FCC0AB4-3CD1-406D-8F51-084325812382}"/>
              </a:ext>
            </a:extLst>
          </p:cNvPr>
          <p:cNvPicPr>
            <a:picLocks noChangeAspect="1"/>
          </p:cNvPicPr>
          <p:nvPr/>
        </p:nvPicPr>
        <p:blipFill rotWithShape="1">
          <a:blip r:embed="rId2"/>
          <a:srcRect l="10098" t="19072" r="10433" b="8017"/>
          <a:stretch/>
        </p:blipFill>
        <p:spPr>
          <a:xfrm>
            <a:off x="1819541" y="1569526"/>
            <a:ext cx="10945020" cy="6000318"/>
          </a:xfrm>
          <a:prstGeom prst="rect">
            <a:avLst/>
          </a:prstGeom>
        </p:spPr>
      </p:pic>
    </p:spTree>
    <p:extLst>
      <p:ext uri="{BB962C8B-B14F-4D97-AF65-F5344CB8AC3E}">
        <p14:creationId xmlns:p14="http://schemas.microsoft.com/office/powerpoint/2010/main" val="3297557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DB9CE7-6A31-41E7-8CA9-8CD0FB98F787}"/>
              </a:ext>
            </a:extLst>
          </p:cNvPr>
          <p:cNvPicPr>
            <a:picLocks noChangeAspect="1"/>
          </p:cNvPicPr>
          <p:nvPr/>
        </p:nvPicPr>
        <p:blipFill rotWithShape="1">
          <a:blip r:embed="rId2"/>
          <a:srcRect r="7030"/>
          <a:stretch/>
        </p:blipFill>
        <p:spPr>
          <a:xfrm>
            <a:off x="6586381" y="2960177"/>
            <a:ext cx="8044019" cy="5250798"/>
          </a:xfrm>
          <a:prstGeom prst="rect">
            <a:avLst/>
          </a:prstGeom>
        </p:spPr>
      </p:pic>
      <p:sp>
        <p:nvSpPr>
          <p:cNvPr id="2" name="Title 1">
            <a:extLst>
              <a:ext uri="{FF2B5EF4-FFF2-40B4-BE49-F238E27FC236}">
                <a16:creationId xmlns:a16="http://schemas.microsoft.com/office/drawing/2014/main" id="{82F898A4-3E06-4F26-A8EE-E6515C41A706}"/>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a:t>
            </a:r>
          </a:p>
        </p:txBody>
      </p:sp>
      <p:sp>
        <p:nvSpPr>
          <p:cNvPr id="3" name="Rectangle 2">
            <a:extLst>
              <a:ext uri="{FF2B5EF4-FFF2-40B4-BE49-F238E27FC236}">
                <a16:creationId xmlns:a16="http://schemas.microsoft.com/office/drawing/2014/main" id="{F8EA7731-DA54-431B-B441-2342F16FA8F4}"/>
              </a:ext>
            </a:extLst>
          </p:cNvPr>
          <p:cNvSpPr/>
          <p:nvPr/>
        </p:nvSpPr>
        <p:spPr>
          <a:xfrm>
            <a:off x="128098" y="931463"/>
            <a:ext cx="13545518" cy="5509200"/>
          </a:xfrm>
          <a:prstGeom prst="rect">
            <a:avLst/>
          </a:prstGeom>
        </p:spPr>
        <p:txBody>
          <a:bodyPr wrap="square">
            <a:spAutoFit/>
          </a:bodyPr>
          <a:lstStyle/>
          <a:p>
            <a:r>
              <a:rPr lang="en-US" sz="3200" dirty="0"/>
              <a:t>Prometheus is a Cloud Native Computing Foundation (CNCF) project, is a systems and service monitoring system. It collects metrics from configured targets at given intervals, evaluates rule expressions, displays the results, and can trigger alerts if some condition is observed to be true. </a:t>
            </a:r>
            <a:br>
              <a:rPr lang="en-US" sz="3200" dirty="0"/>
            </a:br>
            <a:r>
              <a:rPr lang="en-US" sz="3200" dirty="0">
                <a:hlinkClick r:id="rId3"/>
              </a:rPr>
              <a:t>https://prometheus.io/</a:t>
            </a:r>
            <a:endParaRPr lang="en-US" sz="3200" dirty="0"/>
          </a:p>
          <a:p>
            <a:endParaRPr lang="en-US" sz="3200" dirty="0"/>
          </a:p>
          <a:p>
            <a:r>
              <a:rPr lang="en-US" sz="3200" dirty="0"/>
              <a:t>Prometheus has several components for </a:t>
            </a:r>
            <a:br>
              <a:rPr lang="en-US" sz="3200" dirty="0"/>
            </a:br>
            <a:r>
              <a:rPr lang="en-US" sz="3200" dirty="0"/>
              <a:t>Time Series Data Collection, an Alert Manager</a:t>
            </a:r>
            <a:br>
              <a:rPr lang="en-US" sz="3200" dirty="0"/>
            </a:br>
            <a:r>
              <a:rPr lang="en-US" sz="3200" dirty="0"/>
              <a:t> and the Prometheus Server which scrapes</a:t>
            </a:r>
            <a:br>
              <a:rPr lang="en-US" sz="3200" dirty="0"/>
            </a:br>
            <a:r>
              <a:rPr lang="en-US" sz="3200" dirty="0"/>
              <a:t> and stores the data.  </a:t>
            </a:r>
          </a:p>
          <a:p>
            <a:endParaRPr lang="en-US" sz="3200" dirty="0"/>
          </a:p>
        </p:txBody>
      </p:sp>
    </p:spTree>
    <p:extLst>
      <p:ext uri="{BB962C8B-B14F-4D97-AF65-F5344CB8AC3E}">
        <p14:creationId xmlns:p14="http://schemas.microsoft.com/office/powerpoint/2010/main" val="4886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FA8C-F95A-466F-B638-E0E5D25FB87D}"/>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7BF2280A-F638-496F-9149-D9DBD467B8FC}"/>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01CEF71D-31A0-4A78-9149-5DA7A4793223}"/>
              </a:ext>
            </a:extLst>
          </p:cNvPr>
          <p:cNvPicPr>
            <a:picLocks noChangeAspect="1"/>
          </p:cNvPicPr>
          <p:nvPr/>
        </p:nvPicPr>
        <p:blipFill rotWithShape="1">
          <a:blip r:embed="rId2"/>
          <a:srcRect l="10098" t="19072" r="10635" b="8186"/>
          <a:stretch/>
        </p:blipFill>
        <p:spPr>
          <a:xfrm>
            <a:off x="1819542" y="1569527"/>
            <a:ext cx="10917241" cy="5986428"/>
          </a:xfrm>
          <a:prstGeom prst="rect">
            <a:avLst/>
          </a:prstGeom>
        </p:spPr>
      </p:pic>
    </p:spTree>
    <p:extLst>
      <p:ext uri="{BB962C8B-B14F-4D97-AF65-F5344CB8AC3E}">
        <p14:creationId xmlns:p14="http://schemas.microsoft.com/office/powerpoint/2010/main" val="1977568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77ED-F67A-4E06-89A5-8C532D273ACA}"/>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6C6BB872-E52F-4408-A0BD-C8BC23AB0813}"/>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9F878BAA-B184-4C0E-8B70-72B1FBB5C154}"/>
              </a:ext>
            </a:extLst>
          </p:cNvPr>
          <p:cNvPicPr>
            <a:picLocks noChangeAspect="1"/>
          </p:cNvPicPr>
          <p:nvPr/>
        </p:nvPicPr>
        <p:blipFill rotWithShape="1">
          <a:blip r:embed="rId2"/>
          <a:srcRect l="10198" t="18903" r="10434" b="8017"/>
          <a:stretch/>
        </p:blipFill>
        <p:spPr>
          <a:xfrm>
            <a:off x="1833430" y="1555637"/>
            <a:ext cx="10931131" cy="6014207"/>
          </a:xfrm>
          <a:prstGeom prst="rect">
            <a:avLst/>
          </a:prstGeom>
        </p:spPr>
      </p:pic>
    </p:spTree>
    <p:extLst>
      <p:ext uri="{BB962C8B-B14F-4D97-AF65-F5344CB8AC3E}">
        <p14:creationId xmlns:p14="http://schemas.microsoft.com/office/powerpoint/2010/main" val="2202018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3F4E-2E4E-48D4-9C8D-BDA0FE9B94EA}"/>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4BB96705-7F83-4D23-849C-66C12B05F830}"/>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37A68BBA-ABF9-4F8F-8E71-C606C3CFF042}"/>
              </a:ext>
            </a:extLst>
          </p:cNvPr>
          <p:cNvPicPr>
            <a:picLocks noChangeAspect="1"/>
          </p:cNvPicPr>
          <p:nvPr/>
        </p:nvPicPr>
        <p:blipFill rotWithShape="1">
          <a:blip r:embed="rId2"/>
          <a:srcRect l="10098" t="18903" r="10232" b="8017"/>
          <a:stretch/>
        </p:blipFill>
        <p:spPr>
          <a:xfrm>
            <a:off x="1819541" y="1555637"/>
            <a:ext cx="10972800" cy="6014207"/>
          </a:xfrm>
          <a:prstGeom prst="rect">
            <a:avLst/>
          </a:prstGeom>
        </p:spPr>
      </p:pic>
    </p:spTree>
    <p:extLst>
      <p:ext uri="{BB962C8B-B14F-4D97-AF65-F5344CB8AC3E}">
        <p14:creationId xmlns:p14="http://schemas.microsoft.com/office/powerpoint/2010/main" val="974253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09BD-37F5-4BA8-9A70-1CB2040ABB44}"/>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01FCF53F-C4C1-4C89-A91C-B40E0AB01361}"/>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9AFC664A-EFDB-494F-9AF1-F4A6867820A3}"/>
              </a:ext>
            </a:extLst>
          </p:cNvPr>
          <p:cNvPicPr>
            <a:picLocks noChangeAspect="1"/>
          </p:cNvPicPr>
          <p:nvPr/>
        </p:nvPicPr>
        <p:blipFill rotWithShape="1">
          <a:blip r:embed="rId2"/>
          <a:srcRect l="10198" t="18734" r="10434" b="8186"/>
          <a:stretch/>
        </p:blipFill>
        <p:spPr>
          <a:xfrm>
            <a:off x="1833430" y="1541748"/>
            <a:ext cx="10931131" cy="6014206"/>
          </a:xfrm>
          <a:prstGeom prst="rect">
            <a:avLst/>
          </a:prstGeom>
        </p:spPr>
      </p:pic>
    </p:spTree>
    <p:extLst>
      <p:ext uri="{BB962C8B-B14F-4D97-AF65-F5344CB8AC3E}">
        <p14:creationId xmlns:p14="http://schemas.microsoft.com/office/powerpoint/2010/main" val="3578598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9834-92BB-4607-B53C-775459764399}"/>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491684BE-7025-42E9-9FFC-75BBDC237272}"/>
              </a:ext>
            </a:extLst>
          </p:cNvPr>
          <p:cNvSpPr>
            <a:spLocks noGrp="1"/>
          </p:cNvSpPr>
          <p:nvPr>
            <p:ph idx="1"/>
          </p:nvPr>
        </p:nvSpPr>
        <p:spPr/>
        <p:txBody>
          <a:bodyPr/>
          <a:lstStyle/>
          <a:p>
            <a:endParaRPr lang="he-IL"/>
          </a:p>
        </p:txBody>
      </p:sp>
      <p:pic>
        <p:nvPicPr>
          <p:cNvPr id="4" name="Picture 3">
            <a:extLst>
              <a:ext uri="{FF2B5EF4-FFF2-40B4-BE49-F238E27FC236}">
                <a16:creationId xmlns:a16="http://schemas.microsoft.com/office/drawing/2014/main" id="{90A059D2-9A5F-430A-8FBE-9E0E58B92EFF}"/>
              </a:ext>
            </a:extLst>
          </p:cNvPr>
          <p:cNvPicPr>
            <a:picLocks noChangeAspect="1"/>
          </p:cNvPicPr>
          <p:nvPr/>
        </p:nvPicPr>
        <p:blipFill rotWithShape="1">
          <a:blip r:embed="rId2"/>
          <a:srcRect l="10098" t="18904" r="10333" b="7848"/>
          <a:stretch/>
        </p:blipFill>
        <p:spPr>
          <a:xfrm>
            <a:off x="1819541" y="1555637"/>
            <a:ext cx="10958911" cy="6028096"/>
          </a:xfrm>
          <a:prstGeom prst="rect">
            <a:avLst/>
          </a:prstGeom>
        </p:spPr>
      </p:pic>
    </p:spTree>
    <p:extLst>
      <p:ext uri="{BB962C8B-B14F-4D97-AF65-F5344CB8AC3E}">
        <p14:creationId xmlns:p14="http://schemas.microsoft.com/office/powerpoint/2010/main" val="3924510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98A4-3E06-4F26-A8EE-E6515C41A706}"/>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a:t>
            </a:r>
          </a:p>
        </p:txBody>
      </p:sp>
      <p:sp>
        <p:nvSpPr>
          <p:cNvPr id="3" name="Rectangle 2">
            <a:extLst>
              <a:ext uri="{FF2B5EF4-FFF2-40B4-BE49-F238E27FC236}">
                <a16:creationId xmlns:a16="http://schemas.microsoft.com/office/drawing/2014/main" id="{763FB79C-2FC5-4CBA-B1C1-DEB807E0D735}"/>
              </a:ext>
            </a:extLst>
          </p:cNvPr>
          <p:cNvSpPr/>
          <p:nvPr/>
        </p:nvSpPr>
        <p:spPr>
          <a:xfrm>
            <a:off x="433952" y="1110475"/>
            <a:ext cx="13793492" cy="5509200"/>
          </a:xfrm>
          <a:prstGeom prst="rect">
            <a:avLst/>
          </a:prstGeom>
        </p:spPr>
        <p:txBody>
          <a:bodyPr wrap="square">
            <a:spAutoFit/>
          </a:bodyPr>
          <a:lstStyle/>
          <a:p>
            <a:r>
              <a:rPr lang="en-US" sz="3200" dirty="0"/>
              <a:t>Grafana is an open source metric analytics &amp; visualization suite. It is most commonly used for visualizing time series data for infrastructure and application analytics but many use it in other domains including industrial sensors, home automation, weather, and process control. </a:t>
            </a:r>
          </a:p>
          <a:p>
            <a:r>
              <a:rPr lang="en-US" sz="3200" dirty="0">
                <a:hlinkClick r:id="rId2"/>
              </a:rPr>
              <a:t>https://grafana.com/grafana</a:t>
            </a:r>
            <a:endParaRPr lang="en-US" sz="3200" dirty="0"/>
          </a:p>
          <a:p>
            <a:endParaRPr lang="en-US" sz="3200" dirty="0"/>
          </a:p>
          <a:p>
            <a:r>
              <a:rPr lang="en-US" sz="3200" dirty="0"/>
              <a:t>While Prometheus has limited dashboarding capabilities of its own, regular display of metrics will be done using Grafana dashboards.</a:t>
            </a:r>
          </a:p>
          <a:p>
            <a:endParaRPr lang="en-US" sz="3200" dirty="0"/>
          </a:p>
          <a:p>
            <a:r>
              <a:rPr lang="en-US" sz="3200" dirty="0"/>
              <a:t>Prometheus and the Grafana Dashboards are installed togethers as applications into ICP</a:t>
            </a:r>
          </a:p>
        </p:txBody>
      </p:sp>
    </p:spTree>
    <p:extLst>
      <p:ext uri="{BB962C8B-B14F-4D97-AF65-F5344CB8AC3E}">
        <p14:creationId xmlns:p14="http://schemas.microsoft.com/office/powerpoint/2010/main" val="286520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98A4-3E06-4F26-A8EE-E6515C41A706}"/>
              </a:ext>
            </a:extLst>
          </p:cNvPr>
          <p:cNvSpPr txBox="1">
            <a:spLocks/>
          </p:cNvSpPr>
          <p:nvPr/>
        </p:nvSpPr>
        <p:spPr bwMode="auto">
          <a:xfrm>
            <a:off x="128098" y="12556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ELK stack or Elasticsearch Stack</a:t>
            </a:r>
          </a:p>
        </p:txBody>
      </p:sp>
      <p:sp>
        <p:nvSpPr>
          <p:cNvPr id="3" name="Rectangle 2">
            <a:extLst>
              <a:ext uri="{FF2B5EF4-FFF2-40B4-BE49-F238E27FC236}">
                <a16:creationId xmlns:a16="http://schemas.microsoft.com/office/drawing/2014/main" id="{F675A358-11D1-459E-922D-637249ADB4BA}"/>
              </a:ext>
            </a:extLst>
          </p:cNvPr>
          <p:cNvSpPr/>
          <p:nvPr/>
        </p:nvSpPr>
        <p:spPr>
          <a:xfrm>
            <a:off x="433952" y="1110475"/>
            <a:ext cx="13793492" cy="6494085"/>
          </a:xfrm>
          <a:prstGeom prst="rect">
            <a:avLst/>
          </a:prstGeom>
        </p:spPr>
        <p:txBody>
          <a:bodyPr wrap="square">
            <a:spAutoFit/>
          </a:bodyPr>
          <a:lstStyle/>
          <a:p>
            <a:r>
              <a:rPr lang="en-US" sz="3200" dirty="0"/>
              <a:t>The Elasticsearch stack (previously known as the ELK Stack) is a Log Management system which is composed of 3 layers:</a:t>
            </a:r>
          </a:p>
          <a:p>
            <a:pPr marL="457200" indent="-457200">
              <a:buFont typeface="Arial" panose="020B0604020202020204" pitchFamily="34" charset="0"/>
              <a:buChar char="•"/>
            </a:pPr>
            <a:r>
              <a:rPr lang="en-US" sz="3200" dirty="0"/>
              <a:t>Kibana is the extensible user interface for configuring and managing all aspects of the Elastic Stack. </a:t>
            </a:r>
          </a:p>
          <a:p>
            <a:pPr marL="457200" indent="-457200">
              <a:buFont typeface="Arial" panose="020B0604020202020204" pitchFamily="34" charset="0"/>
              <a:buChar char="•"/>
            </a:pPr>
            <a:r>
              <a:rPr lang="en-US" sz="3200" dirty="0"/>
              <a:t>Elasticsearch is a distributed, JSON-based search and analytics engine designed for horizontal scalability, maximum reliability, and easy management.</a:t>
            </a:r>
          </a:p>
          <a:p>
            <a:pPr marL="457200" indent="-457200">
              <a:buFont typeface="Arial" panose="020B0604020202020204" pitchFamily="34" charset="0"/>
              <a:buChar char="•"/>
            </a:pPr>
            <a:r>
              <a:rPr lang="en-US" sz="3200" dirty="0" err="1"/>
              <a:t>Logstash</a:t>
            </a:r>
            <a:r>
              <a:rPr lang="en-US" sz="3200" dirty="0"/>
              <a:t> is a dynamic data collection pipeline with an extensible plugin ecosystem and strong Elasticsearch synergy.</a:t>
            </a:r>
          </a:p>
          <a:p>
            <a:pPr marL="457200" indent="-457200">
              <a:buFont typeface="Arial" panose="020B0604020202020204" pitchFamily="34" charset="0"/>
              <a:buChar char="•"/>
            </a:pPr>
            <a:r>
              <a:rPr lang="en-US" sz="3200" dirty="0"/>
              <a:t>Beats is a platform for lightweight shippers that send data from edge machines to </a:t>
            </a:r>
            <a:r>
              <a:rPr lang="en-US" sz="3200" dirty="0" err="1"/>
              <a:t>Logstash</a:t>
            </a:r>
            <a:r>
              <a:rPr lang="en-US" sz="3200" dirty="0"/>
              <a:t> and Elasticsearch.</a:t>
            </a:r>
          </a:p>
          <a:p>
            <a:pPr marL="457200" indent="-457200">
              <a:buFont typeface="Arial" panose="020B0604020202020204" pitchFamily="34" charset="0"/>
              <a:buChar char="•"/>
            </a:pPr>
            <a:endParaRPr lang="en-US" sz="3200" dirty="0"/>
          </a:p>
          <a:p>
            <a:r>
              <a:rPr lang="en-US" sz="3200" dirty="0" err="1"/>
              <a:t>Elasticseach</a:t>
            </a:r>
            <a:r>
              <a:rPr lang="en-US" sz="3200" dirty="0"/>
              <a:t> is deployed automatically when ICP is installed </a:t>
            </a:r>
            <a:br>
              <a:rPr lang="en-US" sz="3200" dirty="0"/>
            </a:br>
            <a:r>
              <a:rPr lang="en-US" sz="3200" dirty="0"/>
              <a:t>(can be customized and/or opted-out of)</a:t>
            </a:r>
          </a:p>
        </p:txBody>
      </p:sp>
    </p:spTree>
    <p:extLst>
      <p:ext uri="{BB962C8B-B14F-4D97-AF65-F5344CB8AC3E}">
        <p14:creationId xmlns:p14="http://schemas.microsoft.com/office/powerpoint/2010/main" val="41435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1692" y="880702"/>
            <a:ext cx="5929838" cy="3589987"/>
          </a:xfrm>
          <a:prstGeom prst="rect">
            <a:avLst/>
          </a:prstGeom>
        </p:spPr>
      </p:pic>
      <p:sp>
        <p:nvSpPr>
          <p:cNvPr id="3" name="Title 1">
            <a:extLst/>
          </p:cNvPr>
          <p:cNvSpPr txBox="1">
            <a:spLocks/>
          </p:cNvSpPr>
          <p:nvPr/>
        </p:nvSpPr>
        <p:spPr bwMode="auto">
          <a:xfrm>
            <a:off x="0" y="82333"/>
            <a:ext cx="12315359" cy="65534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What are the advanced Logging </a:t>
            </a:r>
            <a:r>
              <a:rPr lang="en-US" dirty="0">
                <a:solidFill>
                  <a:srgbClr val="FFFFFF"/>
                </a:solidFill>
                <a:sym typeface="HelvNeue Bold for IBM"/>
              </a:rPr>
              <a:t>capabilities for ICP? (Level 3)</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5" name="Rectangle 4">
            <a:extLst/>
          </p:cNvPr>
          <p:cNvSpPr/>
          <p:nvPr/>
        </p:nvSpPr>
        <p:spPr>
          <a:xfrm>
            <a:off x="492370" y="5331609"/>
            <a:ext cx="4979962" cy="1069144"/>
          </a:xfrm>
          <a:prstGeom prst="rect">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dirty="0"/>
              <a:t>Hosting Infrastructure (Virtual servers)</a:t>
            </a:r>
            <a:endParaRPr lang="he-IL" dirty="0"/>
          </a:p>
        </p:txBody>
      </p:sp>
      <p:sp>
        <p:nvSpPr>
          <p:cNvPr id="6" name="Rectangle 5">
            <a:extLst/>
          </p:cNvPr>
          <p:cNvSpPr/>
          <p:nvPr/>
        </p:nvSpPr>
        <p:spPr>
          <a:xfrm>
            <a:off x="492370" y="2918998"/>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8" name="Rectangle 7">
            <a:extLst/>
          </p:cNvPr>
          <p:cNvSpPr/>
          <p:nvPr/>
        </p:nvSpPr>
        <p:spPr>
          <a:xfrm>
            <a:off x="2845371" y="2918998"/>
            <a:ext cx="1385665"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Default Elasticsearch</a:t>
            </a:r>
            <a:br>
              <a:rPr lang="en-US" dirty="0"/>
            </a:br>
            <a:r>
              <a:rPr lang="en-US" dirty="0"/>
              <a:t> Stack</a:t>
            </a:r>
            <a:endParaRPr lang="he-IL" dirty="0"/>
          </a:p>
        </p:txBody>
      </p:sp>
      <p:cxnSp>
        <p:nvCxnSpPr>
          <p:cNvPr id="10" name="Straight Arrow Connector 9">
            <a:extLst/>
          </p:cNvPr>
          <p:cNvCxnSpPr>
            <a:cxnSpLocks/>
          </p:cNvCxnSpPr>
          <p:nvPr/>
        </p:nvCxnSpPr>
        <p:spPr>
          <a:xfrm>
            <a:off x="2293033" y="3115943"/>
            <a:ext cx="52765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p:cNvPr>
          <p:cNvSpPr/>
          <p:nvPr/>
        </p:nvSpPr>
        <p:spPr>
          <a:xfrm>
            <a:off x="351692" y="2272232"/>
            <a:ext cx="5345723" cy="5268051"/>
          </a:xfrm>
          <a:prstGeom prst="rect">
            <a:avLst/>
          </a:prstGeom>
          <a:noFill/>
          <a:ln>
            <a:solidFill>
              <a:schemeClr val="accent1">
                <a:shade val="95000"/>
                <a:satMod val="105000"/>
              </a:schemeClr>
            </a:solidFill>
            <a:prstDash val="dash"/>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5" name="Rectangle: Rounded Corners 14">
            <a:extLst/>
          </p:cNvPr>
          <p:cNvSpPr/>
          <p:nvPr/>
        </p:nvSpPr>
        <p:spPr>
          <a:xfrm>
            <a:off x="6625883" y="2391506"/>
            <a:ext cx="2564612" cy="3559843"/>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External Elasticsearch</a:t>
            </a:r>
            <a:br>
              <a:rPr lang="en-US" dirty="0"/>
            </a:br>
            <a:r>
              <a:rPr lang="en-US" dirty="0"/>
              <a:t>/</a:t>
            </a:r>
            <a:br>
              <a:rPr lang="en-US" dirty="0"/>
            </a:br>
            <a:r>
              <a:rPr lang="en-US" dirty="0"/>
              <a:t>Log Analysis</a:t>
            </a:r>
            <a:br>
              <a:rPr lang="en-US" dirty="0"/>
            </a:br>
            <a:endParaRPr lang="he-IL" dirty="0"/>
          </a:p>
        </p:txBody>
      </p:sp>
      <p:cxnSp>
        <p:nvCxnSpPr>
          <p:cNvPr id="16" name="Straight Arrow Connector 15">
            <a:extLst/>
          </p:cNvPr>
          <p:cNvCxnSpPr>
            <a:cxnSpLocks/>
            <a:endCxn id="15" idx="1"/>
          </p:cNvCxnSpPr>
          <p:nvPr/>
        </p:nvCxnSpPr>
        <p:spPr>
          <a:xfrm>
            <a:off x="5472332" y="4171427"/>
            <a:ext cx="115355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7EB0A4DE-B1AA-4E8C-AD63-4D23C45F52F2}"/>
              </a:ext>
            </a:extLst>
          </p:cNvPr>
          <p:cNvSpPr/>
          <p:nvPr/>
        </p:nvSpPr>
        <p:spPr>
          <a:xfrm>
            <a:off x="4368858" y="2897991"/>
            <a:ext cx="1385665"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Additional  Elasticsearch</a:t>
            </a:r>
            <a:br>
              <a:rPr lang="en-US" dirty="0"/>
            </a:br>
            <a:r>
              <a:rPr lang="en-US" dirty="0"/>
              <a:t> Stack</a:t>
            </a:r>
            <a:endParaRPr lang="he-IL" dirty="0"/>
          </a:p>
        </p:txBody>
      </p:sp>
    </p:spTree>
    <p:extLst>
      <p:ext uri="{BB962C8B-B14F-4D97-AF65-F5344CB8AC3E}">
        <p14:creationId xmlns:p14="http://schemas.microsoft.com/office/powerpoint/2010/main" val="52415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57" y="72145"/>
            <a:ext cx="10548731" cy="1055048"/>
          </a:xfrm>
        </p:spPr>
        <p:txBody>
          <a:bodyPr/>
          <a:lstStyle/>
          <a:p>
            <a:r>
              <a:rPr lang="en-US" dirty="0">
                <a:solidFill>
                  <a:schemeClr val="bg1"/>
                </a:solidFill>
              </a:rPr>
              <a:t>Custom Dashboards with Grafana</a:t>
            </a:r>
          </a:p>
        </p:txBody>
      </p:sp>
      <p:sp>
        <p:nvSpPr>
          <p:cNvPr id="3" name="Content Placeholder 2"/>
          <p:cNvSpPr>
            <a:spLocks noGrp="1"/>
          </p:cNvSpPr>
          <p:nvPr>
            <p:ph idx="1"/>
          </p:nvPr>
        </p:nvSpPr>
        <p:spPr>
          <a:xfrm>
            <a:off x="103184" y="963300"/>
            <a:ext cx="13429938" cy="6170426"/>
          </a:xfrm>
        </p:spPr>
        <p:txBody>
          <a:bodyPr/>
          <a:lstStyle/>
          <a:p>
            <a:pPr marL="0" indent="0">
              <a:buNone/>
            </a:pPr>
            <a:r>
              <a:rPr lang="en-US" sz="1800" dirty="0"/>
              <a:t>Pre-built dashboards are available here </a:t>
            </a:r>
            <a:r>
              <a:rPr lang="en-US" sz="1800" dirty="0">
                <a:hlinkClick r:id="rId2"/>
              </a:rPr>
              <a:t>https://grafana.com/dashboards</a:t>
            </a:r>
            <a:r>
              <a:rPr lang="en-US" sz="1800" dirty="0"/>
              <a:t> and can be imported to your </a:t>
            </a:r>
            <a:r>
              <a:rPr lang="en-US" sz="1800" dirty="0" err="1"/>
              <a:t>Grafana</a:t>
            </a:r>
            <a:r>
              <a:rPr lang="en-US" sz="1800" dirty="0"/>
              <a:t> application – the pre-built dashboards may require some “adjusting: for your </a:t>
            </a:r>
            <a:r>
              <a:rPr lang="en-US" sz="1800" dirty="0" err="1"/>
              <a:t>environemtn</a:t>
            </a:r>
            <a:r>
              <a:rPr lang="en-US" sz="1800" dirty="0"/>
              <a:t>.</a:t>
            </a:r>
          </a:p>
        </p:txBody>
      </p:sp>
      <p:pic>
        <p:nvPicPr>
          <p:cNvPr id="5" name="Picture 4"/>
          <p:cNvPicPr>
            <a:picLocks noChangeAspect="1"/>
          </p:cNvPicPr>
          <p:nvPr/>
        </p:nvPicPr>
        <p:blipFill>
          <a:blip r:embed="rId3"/>
          <a:stretch>
            <a:fillRect/>
          </a:stretch>
        </p:blipFill>
        <p:spPr>
          <a:xfrm>
            <a:off x="0" y="1723280"/>
            <a:ext cx="14630400" cy="6301601"/>
          </a:xfrm>
          <a:prstGeom prst="rect">
            <a:avLst/>
          </a:prstGeom>
        </p:spPr>
      </p:pic>
    </p:spTree>
    <p:extLst>
      <p:ext uri="{BB962C8B-B14F-4D97-AF65-F5344CB8AC3E}">
        <p14:creationId xmlns:p14="http://schemas.microsoft.com/office/powerpoint/2010/main" val="399013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57" y="72145"/>
            <a:ext cx="10548731" cy="1055048"/>
          </a:xfrm>
        </p:spPr>
        <p:txBody>
          <a:bodyPr/>
          <a:lstStyle/>
          <a:p>
            <a:r>
              <a:rPr lang="en-US" dirty="0">
                <a:solidFill>
                  <a:schemeClr val="bg1"/>
                </a:solidFill>
              </a:rPr>
              <a:t>Custom Dashboards with Grafana</a:t>
            </a:r>
          </a:p>
        </p:txBody>
      </p:sp>
      <p:sp>
        <p:nvSpPr>
          <p:cNvPr id="3" name="Content Placeholder 2"/>
          <p:cNvSpPr>
            <a:spLocks noGrp="1"/>
          </p:cNvSpPr>
          <p:nvPr>
            <p:ph idx="1"/>
          </p:nvPr>
        </p:nvSpPr>
        <p:spPr>
          <a:xfrm>
            <a:off x="103184" y="963300"/>
            <a:ext cx="13429938" cy="6170426"/>
          </a:xfrm>
        </p:spPr>
        <p:txBody>
          <a:bodyPr/>
          <a:lstStyle/>
          <a:p>
            <a:pPr marL="0" indent="0">
              <a:buNone/>
            </a:pPr>
            <a:r>
              <a:rPr lang="en-US" sz="1800" dirty="0"/>
              <a:t>Victor, who is our Sight Reliability Engineer for CAMSE has built a custom dashboard for the ICP workload. </a:t>
            </a:r>
            <a:br>
              <a:rPr lang="en-US" sz="1800" dirty="0"/>
            </a:br>
            <a:r>
              <a:rPr lang="en-US" sz="1800" dirty="0"/>
              <a:t>Please see  </a:t>
            </a:r>
            <a:r>
              <a:rPr lang="en-US" sz="1800" dirty="0">
                <a:hlinkClick r:id="rId2"/>
              </a:rPr>
              <a:t>http://docs.grafana.org/guides/getting_started/</a:t>
            </a:r>
            <a:r>
              <a:rPr lang="en-US" sz="1800" dirty="0"/>
              <a:t>  where you can quickly learn how to build custom dashboards.</a:t>
            </a:r>
          </a:p>
        </p:txBody>
      </p:sp>
      <p:pic>
        <p:nvPicPr>
          <p:cNvPr id="4" name="Picture 3"/>
          <p:cNvPicPr>
            <a:picLocks noChangeAspect="1"/>
          </p:cNvPicPr>
          <p:nvPr/>
        </p:nvPicPr>
        <p:blipFill>
          <a:blip r:embed="rId3"/>
          <a:stretch>
            <a:fillRect/>
          </a:stretch>
        </p:blipFill>
        <p:spPr>
          <a:xfrm>
            <a:off x="579864" y="2018348"/>
            <a:ext cx="9584553" cy="5391311"/>
          </a:xfrm>
          <a:prstGeom prst="rect">
            <a:avLst/>
          </a:prstGeom>
        </p:spPr>
      </p:pic>
    </p:spTree>
    <p:extLst>
      <p:ext uri="{BB962C8B-B14F-4D97-AF65-F5344CB8AC3E}">
        <p14:creationId xmlns:p14="http://schemas.microsoft.com/office/powerpoint/2010/main" val="3569460326"/>
      </p:ext>
    </p:extLst>
  </p:cSld>
  <p:clrMapOvr>
    <a:masterClrMapping/>
  </p:clrMapOvr>
</p:sld>
</file>

<file path=ppt/theme/theme1.xml><?xml version="1.0" encoding="utf-8"?>
<a:theme xmlns:a="http://schemas.openxmlformats.org/drawingml/2006/main" name="IBM Cloud private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 Cloud private for BNSF 07262017 v3" id="{C5118238-B9FE-5741-8027-E8DDAE0EA528}" vid="{00093513-9853-F449-9A93-A72938BD1BA8}"/>
    </a:ext>
  </a:extLst>
</a:theme>
</file>

<file path=ppt/theme/theme2.xml><?xml version="1.0" encoding="utf-8"?>
<a:theme xmlns:a="http://schemas.openxmlformats.org/drawingml/2006/main" name="1_Custom Design">
  <a:themeElements>
    <a:clrScheme name="for presentation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32FF"/>
      </a:hlink>
      <a:folHlink>
        <a:srgbClr val="0432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88147</TotalTime>
  <Words>1388</Words>
  <Application>Microsoft Office PowerPoint</Application>
  <PresentationFormat>Custom</PresentationFormat>
  <Paragraphs>263</Paragraphs>
  <Slides>44</Slides>
  <Notes>14</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44</vt:i4>
      </vt:variant>
    </vt:vector>
  </HeadingPairs>
  <TitlesOfParts>
    <vt:vector size="62" baseType="lpstr">
      <vt:lpstr>ＭＳ Ｐゴシック</vt:lpstr>
      <vt:lpstr>.AppleSystemUIFont</vt:lpstr>
      <vt:lpstr>Arial</vt:lpstr>
      <vt:lpstr>Arial Narrow</vt:lpstr>
      <vt:lpstr>Calibri</vt:lpstr>
      <vt:lpstr>Corbel</vt:lpstr>
      <vt:lpstr>Helvetica</vt:lpstr>
      <vt:lpstr>Helvetica Light</vt:lpstr>
      <vt:lpstr>Helvetica Neue</vt:lpstr>
      <vt:lpstr>HelvNeue Bold for IBM</vt:lpstr>
      <vt:lpstr>IBM Plex Sans Regular</vt:lpstr>
      <vt:lpstr>Lucida Grande</vt:lpstr>
      <vt:lpstr>LucidaGrande</vt:lpstr>
      <vt:lpstr>Miriam</vt:lpstr>
      <vt:lpstr>Times New Roman</vt:lpstr>
      <vt:lpstr>IBM Cloud private theme</vt:lpstr>
      <vt:lpstr>1_Custom Design</vt:lpstr>
      <vt:lpstr>2_Depth</vt:lpstr>
      <vt:lpstr>Monitoring and dashboarding in ICP </vt:lpstr>
      <vt:lpstr>PowerPoint Presentation</vt:lpstr>
      <vt:lpstr>PowerPoint Presentation</vt:lpstr>
      <vt:lpstr>PowerPoint Presentation</vt:lpstr>
      <vt:lpstr>PowerPoint Presentation</vt:lpstr>
      <vt:lpstr>PowerPoint Presentation</vt:lpstr>
      <vt:lpstr>PowerPoint Presentation</vt:lpstr>
      <vt:lpstr>Custom Dashboards with Grafana</vt:lpstr>
      <vt:lpstr>Custom Dashboards with Grafana</vt:lpstr>
      <vt:lpstr>View Logs in Server UI</vt:lpstr>
      <vt:lpstr>View Logs in Kibana</vt:lpstr>
      <vt:lpstr>Operations Transformation – Organizational Change</vt:lpstr>
      <vt:lpstr>Operations Transformation – Relationship of CSMO and DevOps</vt:lpstr>
      <vt:lpstr>Cloud Service Management and Operation</vt:lpstr>
      <vt:lpstr>Incident Management Tool Chain</vt:lpstr>
      <vt:lpstr>Build To Manage – How to build manageable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Dashboards with Grafana</vt:lpstr>
      <vt:lpstr>IBM Cloud private Performance Monitoring </vt:lpstr>
      <vt:lpstr>IBM Cloud private Performance Monitoring </vt:lpstr>
      <vt:lpstr>IBM Cloud private Performance Monitoring </vt:lpstr>
      <vt:lpstr>IBM Cloud private Performance Monitoring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GPJ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Napolitano</dc:creator>
  <cp:lastModifiedBy>ROBERT Barron</cp:lastModifiedBy>
  <cp:revision>837</cp:revision>
  <dcterms:created xsi:type="dcterms:W3CDTF">2015-04-16T15:33:21Z</dcterms:created>
  <dcterms:modified xsi:type="dcterms:W3CDTF">2017-11-29T11:50:29Z</dcterms:modified>
</cp:coreProperties>
</file>